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39" r:id="rId2"/>
    <p:sldId id="440" r:id="rId3"/>
    <p:sldId id="444" r:id="rId4"/>
    <p:sldId id="443" r:id="rId5"/>
    <p:sldId id="466" r:id="rId6"/>
    <p:sldId id="472" r:id="rId7"/>
    <p:sldId id="477" r:id="rId8"/>
    <p:sldId id="465" r:id="rId9"/>
    <p:sldId id="478" r:id="rId10"/>
    <p:sldId id="300" r:id="rId11"/>
    <p:sldId id="288" r:id="rId12"/>
    <p:sldId id="459" r:id="rId13"/>
    <p:sldId id="448" r:id="rId14"/>
    <p:sldId id="468" r:id="rId15"/>
    <p:sldId id="475" r:id="rId16"/>
    <p:sldId id="467" r:id="rId17"/>
    <p:sldId id="470" r:id="rId18"/>
    <p:sldId id="471" r:id="rId19"/>
    <p:sldId id="450" r:id="rId20"/>
    <p:sldId id="451" r:id="rId21"/>
    <p:sldId id="452"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olande Voskes" initials="YV" lastIdx="1" clrIdx="0">
    <p:extLst>
      <p:ext uri="{19B8F6BF-5375-455C-9EA6-DF929625EA0E}">
        <p15:presenceInfo xmlns:p15="http://schemas.microsoft.com/office/powerpoint/2012/main" userId="4edd9fbb63b98c3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7A76"/>
    <a:srgbClr val="71ABC6"/>
    <a:srgbClr val="003741"/>
    <a:srgbClr val="7FA29A"/>
    <a:srgbClr val="E5B17B"/>
    <a:srgbClr val="009CB4"/>
    <a:srgbClr val="0000FF"/>
    <a:srgbClr val="6AB650"/>
    <a:srgbClr val="F07814"/>
    <a:srgbClr val="00373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69522" autoAdjust="0"/>
  </p:normalViewPr>
  <p:slideViewPr>
    <p:cSldViewPr snapToGrid="0">
      <p:cViewPr varScale="1">
        <p:scale>
          <a:sx n="47" d="100"/>
          <a:sy n="47" d="100"/>
        </p:scale>
        <p:origin x="1254"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459EA-9E68-4B15-ADD3-336A8DAC671A}" type="datetimeFigureOut">
              <a:rPr lang="nl-NL" smtClean="0"/>
              <a:pPr/>
              <a:t>13-4-2021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A1BD9-1485-432A-A1B9-E1F7C6F58217}" type="slidenum">
              <a:rPr lang="nl-NL" smtClean="0"/>
              <a:pPr/>
              <a:t>‹nr.›</a:t>
            </a:fld>
            <a:endParaRPr lang="nl-NL"/>
          </a:p>
        </p:txBody>
      </p:sp>
    </p:spTree>
    <p:extLst>
      <p:ext uri="{BB962C8B-B14F-4D97-AF65-F5344CB8AC3E}">
        <p14:creationId xmlns:p14="http://schemas.microsoft.com/office/powerpoint/2010/main" val="260811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pPr/>
              <a:t>1</a:t>
            </a:fld>
            <a:endParaRPr lang="nl-NL"/>
          </a:p>
        </p:txBody>
      </p:sp>
    </p:spTree>
    <p:extLst>
      <p:ext uri="{BB962C8B-B14F-4D97-AF65-F5344CB8AC3E}">
        <p14:creationId xmlns:p14="http://schemas.microsoft.com/office/powerpoint/2010/main" val="2841408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Mogelijke andere</a:t>
            </a:r>
            <a:r>
              <a:rPr lang="nl-NL" baseline="0" dirty="0" smtClean="0"/>
              <a:t> vragen uit </a:t>
            </a:r>
            <a:r>
              <a:rPr lang="nl-NL" baseline="0" dirty="0" err="1" smtClean="0"/>
              <a:t>ebook</a:t>
            </a:r>
            <a:r>
              <a:rPr lang="nl-NL" baseline="0" dirty="0" smtClean="0"/>
              <a:t>.</a:t>
            </a:r>
          </a:p>
          <a:p>
            <a:endParaRPr lang="nl-NL" baseline="0" dirty="0" smtClean="0"/>
          </a:p>
          <a:p>
            <a:r>
              <a:rPr lang="nl-NL" sz="1200" b="0" i="0" u="none" strike="noStrike" kern="1200" baseline="0" dirty="0" smtClean="0">
                <a:solidFill>
                  <a:schemeClr val="tx1"/>
                </a:solidFill>
                <a:latin typeface="+mn-lt"/>
                <a:ea typeface="+mn-ea"/>
                <a:cs typeface="+mn-cs"/>
              </a:rPr>
              <a:t>• Wat wil je met CURA bereiken in jouw onderwijscontext?</a:t>
            </a:r>
          </a:p>
          <a:p>
            <a:r>
              <a:rPr lang="nl-NL" sz="1200" b="0" i="0" u="none" strike="noStrike" kern="1200" baseline="0" dirty="0" smtClean="0">
                <a:solidFill>
                  <a:schemeClr val="tx1"/>
                </a:solidFill>
                <a:latin typeface="+mn-lt"/>
                <a:ea typeface="+mn-ea"/>
                <a:cs typeface="+mn-cs"/>
              </a:rPr>
              <a:t>• Wat zijn de belangrijkste leerdoelen?</a:t>
            </a:r>
          </a:p>
          <a:p>
            <a:r>
              <a:rPr lang="nl-NL" sz="1200" b="0" i="0" u="none" strike="noStrike" kern="1200" baseline="0" dirty="0" smtClean="0">
                <a:solidFill>
                  <a:schemeClr val="tx1"/>
                </a:solidFill>
                <a:latin typeface="+mn-lt"/>
                <a:ea typeface="+mn-ea"/>
                <a:cs typeface="+mn-cs"/>
              </a:rPr>
              <a:t>• Waar kan je CURA inbedden in het curriculum?</a:t>
            </a:r>
          </a:p>
          <a:p>
            <a:r>
              <a:rPr lang="nl-NL" sz="1200" b="0" i="0" u="none" strike="noStrike" kern="1200" baseline="0" dirty="0" smtClean="0">
                <a:solidFill>
                  <a:schemeClr val="tx1"/>
                </a:solidFill>
                <a:latin typeface="+mn-lt"/>
                <a:ea typeface="+mn-ea"/>
                <a:cs typeface="+mn-cs"/>
              </a:rPr>
              <a:t>• Wat heb je nodig voor een goede les?</a:t>
            </a:r>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pPr/>
              <a:t>19</a:t>
            </a:fld>
            <a:endParaRPr lang="nl-NL"/>
          </a:p>
        </p:txBody>
      </p:sp>
    </p:spTree>
    <p:extLst>
      <p:ext uri="{BB962C8B-B14F-4D97-AF65-F5344CB8AC3E}">
        <p14:creationId xmlns:p14="http://schemas.microsoft.com/office/powerpoint/2010/main" val="1157926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pPr/>
              <a:t>3</a:t>
            </a:fld>
            <a:endParaRPr lang="nl-NL"/>
          </a:p>
        </p:txBody>
      </p:sp>
    </p:spTree>
    <p:extLst>
      <p:ext uri="{BB962C8B-B14F-4D97-AF65-F5344CB8AC3E}">
        <p14:creationId xmlns:p14="http://schemas.microsoft.com/office/powerpoint/2010/main" val="3217030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Morele competenties: houding, kennis &amp; vaardigheden om goed om te gaan met moreel lastige situaties </a:t>
            </a:r>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pPr/>
              <a:t>4</a:t>
            </a:fld>
            <a:endParaRPr lang="nl-NL"/>
          </a:p>
        </p:txBody>
      </p:sp>
    </p:spTree>
    <p:extLst>
      <p:ext uri="{BB962C8B-B14F-4D97-AF65-F5344CB8AC3E}">
        <p14:creationId xmlns:p14="http://schemas.microsoft.com/office/powerpoint/2010/main" val="138099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Morele competenties: houding, kennis &amp; vaardigheden om goed om te gaan met moreel lastige situaties </a:t>
            </a:r>
          </a:p>
          <a:p>
            <a:r>
              <a:rPr lang="nl-NL" sz="1200" dirty="0">
                <a:sym typeface="Wingdings" panose="05000000000000000000" pitchFamily="2" charset="2"/>
              </a:rPr>
              <a:t></a:t>
            </a:r>
            <a:r>
              <a:rPr lang="nl-NL" sz="1200" b="0" i="0" u="none" strike="noStrike" kern="1200" baseline="0" dirty="0">
                <a:solidFill>
                  <a:schemeClr val="tx1"/>
                </a:solidFill>
                <a:latin typeface="+mn-lt"/>
                <a:ea typeface="+mn-ea"/>
                <a:cs typeface="+mn-cs"/>
                <a:sym typeface="Wingdings" panose="05000000000000000000" pitchFamily="2" charset="2"/>
              </a:rPr>
              <a:t> </a:t>
            </a:r>
            <a:r>
              <a:rPr lang="nl-NL" sz="1200" b="0" i="0" u="none" strike="noStrike" kern="1200" baseline="0" dirty="0">
                <a:solidFill>
                  <a:schemeClr val="tx1"/>
                </a:solidFill>
                <a:latin typeface="+mn-lt"/>
                <a:ea typeface="+mn-ea"/>
                <a:cs typeface="+mn-cs"/>
              </a:rPr>
              <a:t>vaardigheden, zoals: je twijfel kunnen verwoorden, je eerste oordeel (h)erkennen en onderzoeken, je in kunnen leven in wat voor andere betrokkenen belangrijk is en een zorgvuldige afweging kunnen maken waarop je je handelen baseert.</a:t>
            </a:r>
            <a:endParaRPr lang="nl-NL" sz="1200" dirty="0"/>
          </a:p>
          <a:p>
            <a:r>
              <a:rPr lang="nl-NL" sz="1200" b="0" i="0" u="none" strike="noStrike" kern="1200" baseline="0" dirty="0">
                <a:solidFill>
                  <a:schemeClr val="tx1"/>
                </a:solidFill>
                <a:latin typeface="+mn-lt"/>
                <a:ea typeface="+mn-ea"/>
                <a:cs typeface="+mn-cs"/>
              </a:rPr>
              <a:t>Met </a:t>
            </a:r>
            <a:r>
              <a:rPr lang="nl-NL" sz="1200" b="1" i="0" u="none" strike="noStrike" kern="1200" baseline="0" dirty="0">
                <a:solidFill>
                  <a:schemeClr val="tx1"/>
                </a:solidFill>
                <a:latin typeface="+mn-lt"/>
                <a:ea typeface="+mn-ea"/>
                <a:cs typeface="+mn-cs"/>
              </a:rPr>
              <a:t>morele </a:t>
            </a:r>
            <a:r>
              <a:rPr lang="nl-NL" sz="1200" b="1" i="0" u="none" strike="noStrike" kern="1200" baseline="0" dirty="0" smtClean="0">
                <a:solidFill>
                  <a:schemeClr val="tx1"/>
                </a:solidFill>
                <a:latin typeface="+mn-lt"/>
                <a:ea typeface="+mn-ea"/>
                <a:cs typeface="+mn-cs"/>
              </a:rPr>
              <a:t>veerkracht </a:t>
            </a:r>
            <a:r>
              <a:rPr lang="nl-NL" sz="1200" b="0" i="0" u="none" strike="noStrike" kern="1200" baseline="0" dirty="0">
                <a:solidFill>
                  <a:schemeClr val="tx1"/>
                </a:solidFill>
                <a:latin typeface="+mn-lt"/>
                <a:ea typeface="+mn-ea"/>
                <a:cs typeface="+mn-cs"/>
              </a:rPr>
              <a:t>bedoelen we: het vermogen om </a:t>
            </a:r>
            <a:r>
              <a:rPr lang="nl-NL" sz="1200" b="0" i="0" u="none" strike="noStrike" kern="1200" baseline="0" dirty="0" err="1">
                <a:solidFill>
                  <a:schemeClr val="tx1"/>
                </a:solidFill>
                <a:latin typeface="+mn-lt"/>
                <a:ea typeface="+mn-ea"/>
                <a:cs typeface="+mn-cs"/>
              </a:rPr>
              <a:t>om</a:t>
            </a:r>
            <a:r>
              <a:rPr lang="nl-NL" sz="1200" b="0" i="0" u="none" strike="noStrike" kern="1200" baseline="0" dirty="0">
                <a:solidFill>
                  <a:schemeClr val="tx1"/>
                </a:solidFill>
                <a:latin typeface="+mn-lt"/>
                <a:ea typeface="+mn-ea"/>
                <a:cs typeface="+mn-cs"/>
              </a:rPr>
              <a:t> te gaan met morele stress, te herstellen en in balans te blijven. </a:t>
            </a:r>
            <a:endParaRPr lang="nl-NL" sz="1200" b="0" i="0" u="none" strike="noStrike" kern="1200" baseline="0" dirty="0" smtClean="0">
              <a:solidFill>
                <a:schemeClr val="tx1"/>
              </a:solidFill>
              <a:latin typeface="+mn-lt"/>
              <a:ea typeface="+mn-ea"/>
              <a:cs typeface="+mn-cs"/>
            </a:endParaRPr>
          </a:p>
          <a:p>
            <a:endParaRPr lang="nl-NL" sz="1200" b="0" i="0" u="none" strike="noStrike" kern="1200" baseline="0" dirty="0" smtClean="0">
              <a:solidFill>
                <a:schemeClr val="tx1"/>
              </a:solidFill>
              <a:latin typeface="+mn-lt"/>
              <a:ea typeface="+mn-ea"/>
              <a:cs typeface="+mn-cs"/>
            </a:endParaRPr>
          </a:p>
          <a:p>
            <a:endParaRPr lang="nl-NL" sz="1200"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pPr/>
              <a:t>5</a:t>
            </a:fld>
            <a:endParaRPr lang="nl-NL"/>
          </a:p>
        </p:txBody>
      </p:sp>
    </p:spTree>
    <p:extLst>
      <p:ext uri="{BB962C8B-B14F-4D97-AF65-F5344CB8AC3E}">
        <p14:creationId xmlns:p14="http://schemas.microsoft.com/office/powerpoint/2010/main" val="324159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Omgang met morele stress:</a:t>
            </a:r>
          </a:p>
          <a:p>
            <a:pPr marL="571500" indent="-571500">
              <a:buFont typeface="Arial" panose="020B0604020202020204" pitchFamily="34" charset="0"/>
              <a:buChar char="•"/>
            </a:pPr>
            <a:r>
              <a:rPr lang="nl-NL" sz="1200" b="0" dirty="0" smtClean="0"/>
              <a:t>Voor kwaliteit van zorg (= zorg die aansluit op behoeften en waarden van patiënt en naasten)</a:t>
            </a:r>
          </a:p>
          <a:p>
            <a:pPr marL="571500" indent="-571500">
              <a:buFont typeface="Arial" panose="020B0604020202020204" pitchFamily="34" charset="0"/>
              <a:buChar char="•"/>
            </a:pPr>
            <a:r>
              <a:rPr lang="nl-NL" sz="1200" b="0" dirty="0" smtClean="0"/>
              <a:t>Tegen overbelasting</a:t>
            </a:r>
            <a:endParaRPr lang="nl-NL" sz="1050" b="0" dirty="0" smtClean="0"/>
          </a:p>
          <a:p>
            <a:r>
              <a:rPr lang="nl-NL" sz="1050" b="0" dirty="0" err="1" smtClean="0"/>
              <a:t>CanMeds</a:t>
            </a:r>
            <a:r>
              <a:rPr lang="nl-NL" sz="1050" b="0" dirty="0" smtClean="0"/>
              <a:t>: o.a. </a:t>
            </a:r>
            <a:r>
              <a:rPr lang="nl-NL" sz="1050" b="0" dirty="0" err="1" smtClean="0"/>
              <a:t>CanMedsrol</a:t>
            </a:r>
            <a:r>
              <a:rPr lang="nl-NL" sz="1050" b="0" dirty="0" smtClean="0"/>
              <a:t> 4: reflectieve professional</a:t>
            </a:r>
            <a:r>
              <a:rPr lang="nl-NL" dirty="0" smtClean="0"/>
              <a:t/>
            </a:r>
            <a:br>
              <a:rPr lang="nl-NL" dirty="0" smtClean="0"/>
            </a:br>
            <a:r>
              <a:rPr lang="nl-NL" dirty="0" smtClean="0"/>
              <a:t/>
            </a:r>
            <a:br>
              <a:rPr lang="nl-NL" dirty="0" smtClean="0"/>
            </a:br>
            <a:endParaRPr lang="nl-NL" sz="1000" dirty="0" smtClean="0"/>
          </a:p>
          <a:p>
            <a:endParaRPr lang="nl-NL" sz="1200"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pPr/>
              <a:t>6</a:t>
            </a:fld>
            <a:endParaRPr lang="nl-NL"/>
          </a:p>
        </p:txBody>
      </p:sp>
    </p:spTree>
    <p:extLst>
      <p:ext uri="{BB962C8B-B14F-4D97-AF65-F5344CB8AC3E}">
        <p14:creationId xmlns:p14="http://schemas.microsoft.com/office/powerpoint/2010/main" val="2915576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O</a:t>
            </a:r>
            <a:r>
              <a:rPr lang="nl-NL" dirty="0" smtClean="0"/>
              <a:t/>
            </a:r>
            <a:br>
              <a:rPr lang="nl-NL" dirty="0" smtClean="0"/>
            </a:br>
            <a:r>
              <a:rPr lang="nl-NL" dirty="0" smtClean="0"/>
              <a:t/>
            </a:r>
            <a:br>
              <a:rPr lang="nl-NL" dirty="0" smtClean="0"/>
            </a:br>
            <a:endParaRPr lang="nl-NL" sz="1000" dirty="0" smtClean="0"/>
          </a:p>
          <a:p>
            <a:endParaRPr lang="nl-NL" sz="1200"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pPr/>
              <a:t>7</a:t>
            </a:fld>
            <a:endParaRPr lang="nl-NL"/>
          </a:p>
        </p:txBody>
      </p:sp>
    </p:spTree>
    <p:extLst>
      <p:ext uri="{BB962C8B-B14F-4D97-AF65-F5344CB8AC3E}">
        <p14:creationId xmlns:p14="http://schemas.microsoft.com/office/powerpoint/2010/main" val="4193286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
            </a:r>
            <a:br>
              <a:rPr lang="nl-NL" dirty="0" smtClean="0"/>
            </a:br>
            <a:r>
              <a:rPr lang="nl-NL" dirty="0" smtClean="0"/>
              <a:t/>
            </a:r>
            <a:br>
              <a:rPr lang="nl-NL" dirty="0" smtClean="0"/>
            </a:br>
            <a:endParaRPr lang="nl-NL" sz="1000" dirty="0" smtClean="0"/>
          </a:p>
          <a:p>
            <a:endParaRPr lang="nl-NL" sz="1200"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pPr/>
              <a:t>9</a:t>
            </a:fld>
            <a:endParaRPr lang="nl-NL"/>
          </a:p>
        </p:txBody>
      </p:sp>
    </p:spTree>
    <p:extLst>
      <p:ext uri="{BB962C8B-B14F-4D97-AF65-F5344CB8AC3E}">
        <p14:creationId xmlns:p14="http://schemas.microsoft.com/office/powerpoint/2010/main" val="2135698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defRPr/>
            </a:pPr>
            <a:r>
              <a:rPr kumimoji="0" lang="nl-NL" sz="900" b="1" i="0" u="none" strike="noStrike" kern="1200" cap="none" spc="0" normalizeH="0" baseline="0" noProof="0" dirty="0">
                <a:ln>
                  <a:noFill/>
                </a:ln>
                <a:solidFill>
                  <a:srgbClr val="FF0000"/>
                </a:solidFill>
                <a:effectLst/>
                <a:highlight>
                  <a:srgbClr val="FFFF00"/>
                </a:highlight>
                <a:uLnTx/>
                <a:uFillTx/>
                <a:latin typeface="Trebuchet MS"/>
                <a:ea typeface="+mn-ea"/>
                <a:cs typeface="+mn-cs"/>
              </a:rPr>
              <a:t>Zet studenten in binnen het doen van onderzoek.</a:t>
            </a:r>
          </a:p>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defRPr/>
            </a:pPr>
            <a:r>
              <a:rPr kumimoji="0" lang="nl-NL" sz="900" b="1" i="0" u="none" strike="noStrike" kern="1200" cap="none" spc="0" normalizeH="0" baseline="0" noProof="0" dirty="0">
                <a:ln>
                  <a:noFill/>
                </a:ln>
                <a:solidFill>
                  <a:prstClr val="black"/>
                </a:solidFill>
                <a:effectLst/>
                <a:uLnTx/>
                <a:uFillTx/>
                <a:latin typeface="Trebuchet MS"/>
                <a:ea typeface="+mn-ea"/>
                <a:cs typeface="+mn-cs"/>
              </a:rPr>
              <a:t>Door eindgebruikers mee te nemen binnen de ontwikkeling van een product wordt het product bruikbaarder voor de praktijk, zorg dan ook dat zij in de CoP vertegenwoordigt zijn.. </a:t>
            </a:r>
          </a:p>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defRPr/>
            </a:pPr>
            <a:r>
              <a:rPr kumimoji="0" lang="nl-NL" sz="900" b="1" i="0" u="none" strike="noStrike" kern="1200" cap="none" spc="0" normalizeH="0" baseline="0" noProof="0" dirty="0">
                <a:ln>
                  <a:noFill/>
                </a:ln>
                <a:solidFill>
                  <a:prstClr val="black"/>
                </a:solidFill>
                <a:effectLst/>
                <a:uLnTx/>
                <a:uFillTx/>
                <a:latin typeface="Trebuchet MS"/>
                <a:ea typeface="+mn-ea"/>
                <a:cs typeface="+mn-cs"/>
              </a:rPr>
              <a:t>Zorg dat leden van de CoP gezamenlijk aan de slag gaan middels kenniscreatie en kennisdeling door middel van activiteiten en discussies.</a:t>
            </a:r>
          </a:p>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10</a:t>
            </a:fld>
            <a:endParaRPr lang="nl-NL"/>
          </a:p>
        </p:txBody>
      </p:sp>
    </p:spTree>
    <p:extLst>
      <p:ext uri="{BB962C8B-B14F-4D97-AF65-F5344CB8AC3E}">
        <p14:creationId xmlns:p14="http://schemas.microsoft.com/office/powerpoint/2010/main" val="3225011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invulling zoals die hier staat is volgens mij de invulling vanuit de Amstel Academie.</a:t>
            </a:r>
          </a:p>
          <a:p>
            <a:r>
              <a:rPr lang="nl-NL" dirty="0"/>
              <a:t>Tussen les 1 en 2 dan studenten zelf laten oefenen en ervaring meenemen naar les </a:t>
            </a:r>
            <a:r>
              <a:rPr lang="nl-NL" dirty="0" smtClean="0"/>
              <a:t>2</a:t>
            </a:r>
          </a:p>
          <a:p>
            <a:endParaRPr lang="nl-NL" dirty="0" smtClean="0"/>
          </a:p>
          <a:p>
            <a:r>
              <a:rPr lang="nl-NL" dirty="0" smtClean="0"/>
              <a:t>Aanbevelingen voor verbinding</a:t>
            </a:r>
            <a:r>
              <a:rPr lang="nl-NL" baseline="0" dirty="0" smtClean="0"/>
              <a:t> onderwijs &amp; onderzoek (Jojanneke master)</a:t>
            </a:r>
            <a:r>
              <a:rPr lang="nl-NL" dirty="0" smtClean="0"/>
              <a:t>:</a:t>
            </a:r>
          </a:p>
          <a:p>
            <a:pPr marL="457200" indent="-457200">
              <a:lnSpc>
                <a:spcPct val="90000"/>
              </a:lnSpc>
              <a:spcAft>
                <a:spcPts val="600"/>
              </a:spcAft>
              <a:buFont typeface="+mj-lt"/>
              <a:buAutoNum type="arabicPeriod"/>
            </a:pPr>
            <a:r>
              <a:rPr lang="en-US" dirty="0" err="1" smtClean="0"/>
              <a:t>Studenten</a:t>
            </a:r>
            <a:r>
              <a:rPr lang="en-US" dirty="0" smtClean="0"/>
              <a:t> die </a:t>
            </a:r>
            <a:r>
              <a:rPr lang="en-US" dirty="0" err="1" smtClean="0"/>
              <a:t>ingezet</a:t>
            </a:r>
            <a:r>
              <a:rPr lang="en-US" dirty="0" smtClean="0"/>
              <a:t> </a:t>
            </a:r>
            <a:r>
              <a:rPr lang="en-US" dirty="0" err="1" smtClean="0"/>
              <a:t>worden</a:t>
            </a:r>
            <a:r>
              <a:rPr lang="en-US" dirty="0" smtClean="0"/>
              <a:t> </a:t>
            </a:r>
            <a:r>
              <a:rPr lang="en-US" dirty="0" err="1" smtClean="0"/>
              <a:t>als</a:t>
            </a:r>
            <a:r>
              <a:rPr lang="en-US" dirty="0" smtClean="0"/>
              <a:t> co-</a:t>
            </a:r>
            <a:r>
              <a:rPr lang="en-US" dirty="0" err="1" smtClean="0"/>
              <a:t>onderzoekers</a:t>
            </a:r>
            <a:r>
              <a:rPr lang="en-US" dirty="0" smtClean="0"/>
              <a:t> </a:t>
            </a:r>
            <a:r>
              <a:rPr lang="en-US" dirty="0" err="1" smtClean="0"/>
              <a:t>hebben</a:t>
            </a:r>
            <a:r>
              <a:rPr lang="en-US" dirty="0" smtClean="0"/>
              <a:t> </a:t>
            </a:r>
            <a:r>
              <a:rPr lang="en-US" dirty="0" err="1" smtClean="0"/>
              <a:t>meestal</a:t>
            </a:r>
            <a:r>
              <a:rPr lang="en-US" dirty="0" smtClean="0"/>
              <a:t> nog </a:t>
            </a:r>
            <a:r>
              <a:rPr lang="en-US" dirty="0" err="1" smtClean="0"/>
              <a:t>weinig</a:t>
            </a:r>
            <a:r>
              <a:rPr lang="en-US" dirty="0" smtClean="0"/>
              <a:t> </a:t>
            </a:r>
            <a:r>
              <a:rPr lang="en-US" dirty="0" err="1" smtClean="0"/>
              <a:t>onderzoekservaring</a:t>
            </a:r>
            <a:r>
              <a:rPr lang="en-US" dirty="0" smtClean="0"/>
              <a:t>. </a:t>
            </a:r>
            <a:r>
              <a:rPr lang="en-US" dirty="0" err="1" smtClean="0"/>
              <a:t>Zorg</a:t>
            </a:r>
            <a:r>
              <a:rPr lang="en-US" dirty="0" smtClean="0"/>
              <a:t> </a:t>
            </a:r>
            <a:r>
              <a:rPr lang="en-US" dirty="0" err="1" smtClean="0"/>
              <a:t>dat</a:t>
            </a:r>
            <a:r>
              <a:rPr lang="en-US" dirty="0" smtClean="0"/>
              <a:t> </a:t>
            </a:r>
            <a:r>
              <a:rPr lang="en-US" dirty="0" err="1" smtClean="0"/>
              <a:t>ze</a:t>
            </a:r>
            <a:r>
              <a:rPr lang="en-US" dirty="0" smtClean="0"/>
              <a:t> </a:t>
            </a:r>
            <a:r>
              <a:rPr lang="en-US" i="1" dirty="0" err="1" smtClean="0"/>
              <a:t>ondersteunt</a:t>
            </a:r>
            <a:r>
              <a:rPr lang="en-US" dirty="0" smtClean="0"/>
              <a:t> </a:t>
            </a:r>
            <a:r>
              <a:rPr lang="en-US" dirty="0" err="1" smtClean="0"/>
              <a:t>worden</a:t>
            </a:r>
            <a:r>
              <a:rPr lang="en-US" dirty="0" smtClean="0"/>
              <a:t> door </a:t>
            </a:r>
            <a:r>
              <a:rPr lang="en-US" dirty="0" err="1" smtClean="0"/>
              <a:t>een</a:t>
            </a:r>
            <a:r>
              <a:rPr lang="en-US" dirty="0" smtClean="0"/>
              <a:t> expert</a:t>
            </a:r>
          </a:p>
          <a:p>
            <a:pPr marL="457200" indent="-457200">
              <a:lnSpc>
                <a:spcPct val="90000"/>
              </a:lnSpc>
              <a:spcAft>
                <a:spcPts val="600"/>
              </a:spcAft>
              <a:buFont typeface="+mj-lt"/>
              <a:buAutoNum type="arabicPeriod"/>
            </a:pPr>
            <a:r>
              <a:rPr lang="nl-NL" dirty="0" smtClean="0"/>
              <a:t>Zorg dat ze een </a:t>
            </a:r>
            <a:r>
              <a:rPr lang="nl-NL" i="1" dirty="0" smtClean="0"/>
              <a:t>terugkoppeling</a:t>
            </a:r>
            <a:r>
              <a:rPr lang="nl-NL" dirty="0" smtClean="0"/>
              <a:t> krijgen over het verdere verloop van het onderzoek.</a:t>
            </a:r>
          </a:p>
          <a:p>
            <a:pPr marL="457200" indent="-457200">
              <a:lnSpc>
                <a:spcPct val="90000"/>
              </a:lnSpc>
              <a:spcAft>
                <a:spcPts val="600"/>
              </a:spcAft>
              <a:buFont typeface="+mj-lt"/>
              <a:buAutoNum type="arabicPeriod"/>
            </a:pPr>
            <a:r>
              <a:rPr lang="en-US" dirty="0" err="1" smtClean="0"/>
              <a:t>Zorg</a:t>
            </a:r>
            <a:r>
              <a:rPr lang="en-US" dirty="0" smtClean="0"/>
              <a:t> </a:t>
            </a:r>
            <a:r>
              <a:rPr lang="en-US" dirty="0" err="1" smtClean="0"/>
              <a:t>voor</a:t>
            </a:r>
            <a:r>
              <a:rPr lang="en-US" dirty="0" smtClean="0"/>
              <a:t> </a:t>
            </a:r>
            <a:r>
              <a:rPr lang="en-US" dirty="0" err="1" smtClean="0"/>
              <a:t>een</a:t>
            </a:r>
            <a:r>
              <a:rPr lang="en-US" dirty="0" smtClean="0"/>
              <a:t> </a:t>
            </a:r>
            <a:r>
              <a:rPr lang="en-US" dirty="0" err="1" smtClean="0"/>
              <a:t>goede</a:t>
            </a:r>
            <a:r>
              <a:rPr lang="en-US" dirty="0" smtClean="0"/>
              <a:t> </a:t>
            </a:r>
            <a:r>
              <a:rPr lang="en-US" i="1" dirty="0" err="1" smtClean="0"/>
              <a:t>samenstelling</a:t>
            </a:r>
            <a:r>
              <a:rPr lang="en-US" dirty="0" smtClean="0"/>
              <a:t> van de COP (</a:t>
            </a:r>
            <a:r>
              <a:rPr lang="en-US" dirty="0" err="1" smtClean="0"/>
              <a:t>denk</a:t>
            </a:r>
            <a:r>
              <a:rPr lang="en-US" dirty="0" smtClean="0"/>
              <a:t> </a:t>
            </a:r>
            <a:r>
              <a:rPr lang="en-US" dirty="0" err="1" smtClean="0"/>
              <a:t>hierbij</a:t>
            </a:r>
            <a:r>
              <a:rPr lang="en-US" dirty="0" smtClean="0"/>
              <a:t> </a:t>
            </a:r>
            <a:r>
              <a:rPr lang="en-US" dirty="0" err="1" smtClean="0"/>
              <a:t>ook</a:t>
            </a:r>
            <a:r>
              <a:rPr lang="en-US" dirty="0" smtClean="0"/>
              <a:t> </a:t>
            </a:r>
            <a:r>
              <a:rPr lang="en-US" dirty="0" err="1" smtClean="0"/>
              <a:t>aan</a:t>
            </a:r>
            <a:r>
              <a:rPr lang="en-US" dirty="0" smtClean="0"/>
              <a:t> de diverse </a:t>
            </a:r>
            <a:r>
              <a:rPr lang="en-US" dirty="0" err="1" smtClean="0"/>
              <a:t>onderwijsniveaus</a:t>
            </a:r>
            <a:r>
              <a:rPr lang="en-US" dirty="0" smtClean="0"/>
              <a:t>)</a:t>
            </a:r>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pPr/>
              <a:t>18</a:t>
            </a:fld>
            <a:endParaRPr lang="nl-NL"/>
          </a:p>
        </p:txBody>
      </p:sp>
    </p:spTree>
    <p:extLst>
      <p:ext uri="{BB962C8B-B14F-4D97-AF65-F5344CB8AC3E}">
        <p14:creationId xmlns:p14="http://schemas.microsoft.com/office/powerpoint/2010/main" val="3614339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cstate="print"/>
            <a:stretch>
              <a:fillRect/>
            </a:stretch>
          </a:blipFill>
        </p:spPr>
        <p:txBody>
          <a:bodyPr/>
          <a:lstStyle>
            <a:lvl1pPr marL="0" indent="0">
              <a:buNone/>
              <a:defRPr>
                <a:no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7256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cstate="print"/>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40951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and kleurvlak - onderzoek">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cstate="print"/>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319454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cstate="print"/>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cstate="print"/>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4562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cstate="print"/>
            <a:stretch>
              <a:fillRect/>
            </a:stretch>
          </a:blipFill>
        </p:spPr>
        <p:txBody>
          <a:bodyPr/>
          <a:lstStyle>
            <a:lvl1pPr marL="0" indent="0">
              <a:buNone/>
              <a:defRPr>
                <a:no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114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Tree>
    <p:extLst>
      <p:ext uri="{BB962C8B-B14F-4D97-AF65-F5344CB8AC3E}">
        <p14:creationId xmlns:p14="http://schemas.microsoft.com/office/powerpoint/2010/main" val="22366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Tree>
    <p:extLst>
      <p:ext uri="{BB962C8B-B14F-4D97-AF65-F5344CB8AC3E}">
        <p14:creationId xmlns:p14="http://schemas.microsoft.com/office/powerpoint/2010/main" val="24426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cstate="print"/>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35813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cstate="print"/>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0733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cstate="print"/>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cstate="print"/>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99139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cstate="print"/>
            <a:stretch>
              <a:fillRect/>
            </a:stretch>
          </a:blipFill>
        </p:spPr>
        <p:txBody>
          <a:bodyPr/>
          <a:lstStyle>
            <a:lvl1pPr marL="0" indent="0">
              <a:buNone/>
              <a:defRPr>
                <a:no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68413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Tree>
    <p:extLst>
      <p:ext uri="{BB962C8B-B14F-4D97-AF65-F5344CB8AC3E}">
        <p14:creationId xmlns:p14="http://schemas.microsoft.com/office/powerpoint/2010/main" val="13674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Tree>
    <p:extLst>
      <p:ext uri="{BB962C8B-B14F-4D97-AF65-F5344CB8AC3E}">
        <p14:creationId xmlns:p14="http://schemas.microsoft.com/office/powerpoint/2010/main" val="53029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Tree>
    <p:extLst>
      <p:ext uri="{BB962C8B-B14F-4D97-AF65-F5344CB8AC3E}">
        <p14:creationId xmlns:p14="http://schemas.microsoft.com/office/powerpoint/2010/main" val="297549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cstate="print"/>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3388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cstate="print"/>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43444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cstate="print"/>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cstate="print"/>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17154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cstate="print"/>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8" name="Afbeelding 7">
            <a:extLst>
              <a:ext uri="{FF2B5EF4-FFF2-40B4-BE49-F238E27FC236}">
                <a16:creationId xmlns:a16="http://schemas.microsoft.com/office/drawing/2014/main" id="{BDDD695A-1081-46FE-92DA-DE89DD3F4C0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Tree>
    <p:extLst>
      <p:ext uri="{BB962C8B-B14F-4D97-AF65-F5344CB8AC3E}">
        <p14:creationId xmlns:p14="http://schemas.microsoft.com/office/powerpoint/2010/main" val="26730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E0580FE-51AC-EB47-8DA4-90F71358A538}" type="datetimeFigureOut">
              <a:t>13-4-2021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F9A8AD8-B128-974A-BE5B-111408A4B4B3}" type="slidenum">
              <a:t>‹nr.›</a:t>
            </a:fld>
            <a:endParaRPr lang="nl-NL"/>
          </a:p>
        </p:txBody>
      </p:sp>
    </p:spTree>
    <p:extLst>
      <p:ext uri="{BB962C8B-B14F-4D97-AF65-F5344CB8AC3E}">
        <p14:creationId xmlns:p14="http://schemas.microsoft.com/office/powerpoint/2010/main" val="1505644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Tree>
    <p:extLst>
      <p:ext uri="{BB962C8B-B14F-4D97-AF65-F5344CB8AC3E}">
        <p14:creationId xmlns:p14="http://schemas.microsoft.com/office/powerpoint/2010/main" val="212825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cstate="print"/>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21406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cstate="print"/>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65975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cstate="print"/>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cstate="print"/>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41410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cstate="print"/>
            <a:stretch>
              <a:fillRect/>
            </a:stretch>
          </a:blipFill>
        </p:spPr>
        <p:txBody>
          <a:bodyPr/>
          <a:lstStyle>
            <a:lvl1pPr marL="0" indent="0">
              <a:buNone/>
              <a:defRPr>
                <a:no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1233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Tree>
    <p:extLst>
      <p:ext uri="{BB962C8B-B14F-4D97-AF65-F5344CB8AC3E}">
        <p14:creationId xmlns:p14="http://schemas.microsoft.com/office/powerpoint/2010/main" val="22107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Tree>
    <p:extLst>
      <p:ext uri="{BB962C8B-B14F-4D97-AF65-F5344CB8AC3E}">
        <p14:creationId xmlns:p14="http://schemas.microsoft.com/office/powerpoint/2010/main" val="29827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CCC1A1E-656A-4AF0-AA4A-4C5B0A9CBB55}"/>
              </a:ext>
            </a:extLst>
          </p:cNvPr>
          <p:cNvSpPr/>
          <p:nvPr userDrawn="1"/>
        </p:nvSpPr>
        <p:spPr>
          <a:xfrm>
            <a:off x="1" y="6271260"/>
            <a:ext cx="12192000" cy="586740"/>
          </a:xfrm>
          <a:prstGeom prst="rect">
            <a:avLst/>
          </a:prstGeom>
          <a:solidFill>
            <a:srgbClr val="CE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Tips voor een PowerPointpresentatie| juli 2018</a:t>
            </a:r>
            <a:endParaRPr lang="nl-NL" dirty="0"/>
          </a:p>
        </p:txBody>
      </p:sp>
      <p:pic>
        <p:nvPicPr>
          <p:cNvPr id="8" name="Afbeelding 7">
            <a:extLst>
              <a:ext uri="{FF2B5EF4-FFF2-40B4-BE49-F238E27FC236}">
                <a16:creationId xmlns:a16="http://schemas.microsoft.com/office/drawing/2014/main" id="{1A6CEDF9-8401-43A2-A4AB-0E7332B8A3EF}"/>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5848413" y="0"/>
            <a:ext cx="495173" cy="1011192"/>
          </a:xfrm>
          <a:prstGeom prst="rect">
            <a:avLst/>
          </a:prstGeom>
        </p:spPr>
      </p:pic>
    </p:spTree>
    <p:extLst>
      <p:ext uri="{BB962C8B-B14F-4D97-AF65-F5344CB8AC3E}">
        <p14:creationId xmlns:p14="http://schemas.microsoft.com/office/powerpoint/2010/main" val="267064067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55" r:id="rId25"/>
    <p:sldLayoutId id="2147483682"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mailto:cura@amsterdamumc.nl" TargetMode="Externa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nl-NL" sz="5400" dirty="0" smtClean="0">
                <a:solidFill>
                  <a:prstClr val="white"/>
                </a:solidFill>
              </a:rPr>
              <a:t>CURA: </a:t>
            </a:r>
            <a:r>
              <a:rPr lang="nl-NL" sz="3300" dirty="0">
                <a:solidFill>
                  <a:prstClr val="white"/>
                </a:solidFill>
              </a:rPr>
              <a:t>reflecteren op lastige situaties in de (palliatieve) zorg</a:t>
            </a:r>
            <a:endParaRPr lang="nl-NL" sz="3300" dirty="0"/>
          </a:p>
        </p:txBody>
      </p:sp>
      <p:sp>
        <p:nvSpPr>
          <p:cNvPr id="3" name="Ondertitel 2"/>
          <p:cNvSpPr>
            <a:spLocks noGrp="1"/>
          </p:cNvSpPr>
          <p:nvPr>
            <p:ph type="subTitle" idx="1"/>
          </p:nvPr>
        </p:nvSpPr>
        <p:spPr>
          <a:xfrm>
            <a:off x="707571" y="2492827"/>
            <a:ext cx="10776857" cy="653143"/>
          </a:xfrm>
        </p:spPr>
        <p:txBody>
          <a:bodyPr>
            <a:normAutofit fontScale="47500" lnSpcReduction="20000"/>
          </a:bodyPr>
          <a:lstStyle/>
          <a:p>
            <a:r>
              <a:rPr lang="nl-NL" dirty="0"/>
              <a:t>Drs. Charlotte Kröger, junior onderzoeker en docent (Amsterdam UMC, VUmc) </a:t>
            </a:r>
          </a:p>
          <a:p>
            <a:r>
              <a:rPr lang="nl-NL" dirty="0" smtClean="0"/>
              <a:t>Dr</a:t>
            </a:r>
            <a:r>
              <a:rPr lang="nl-NL" dirty="0"/>
              <a:t>. Suzanne Metselaar, ethicus en universitair docent (Amsterdam UMC, VUmc)</a:t>
            </a:r>
          </a:p>
        </p:txBody>
      </p:sp>
      <p:pic>
        <p:nvPicPr>
          <p:cNvPr id="5" name="Afbeelding 4"/>
          <p:cNvPicPr>
            <a:picLocks noChangeAspect="1"/>
          </p:cNvPicPr>
          <p:nvPr/>
        </p:nvPicPr>
        <p:blipFill>
          <a:blip r:embed="rId3"/>
          <a:stretch>
            <a:fillRect/>
          </a:stretch>
        </p:blipFill>
        <p:spPr>
          <a:xfrm>
            <a:off x="4840360" y="3718559"/>
            <a:ext cx="2650622" cy="2482587"/>
          </a:xfrm>
          <a:prstGeom prst="rect">
            <a:avLst/>
          </a:prstGeom>
        </p:spPr>
      </p:pic>
      <p:sp>
        <p:nvSpPr>
          <p:cNvPr id="9" name="Tekstvak 8"/>
          <p:cNvSpPr txBox="1"/>
          <p:nvPr/>
        </p:nvSpPr>
        <p:spPr>
          <a:xfrm>
            <a:off x="0" y="6201146"/>
            <a:ext cx="12192000" cy="656854"/>
          </a:xfrm>
          <a:prstGeom prst="rect">
            <a:avLst/>
          </a:prstGeom>
          <a:solidFill>
            <a:schemeClr val="bg1"/>
          </a:solidFill>
        </p:spPr>
        <p:txBody>
          <a:bodyPr wrap="square" rtlCol="0">
            <a:spAutoFit/>
          </a:bodyPr>
          <a:lstStyle/>
          <a:p>
            <a:endParaRPr lang="nl-NL" dirty="0"/>
          </a:p>
        </p:txBody>
      </p:sp>
      <p:pic>
        <p:nvPicPr>
          <p:cNvPr id="7" name="Afbeelding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848" y="3718559"/>
            <a:ext cx="4284289" cy="3139440"/>
          </a:xfrm>
          <a:prstGeom prst="rect">
            <a:avLst/>
          </a:prstGeom>
        </p:spPr>
      </p:pic>
      <p:pic>
        <p:nvPicPr>
          <p:cNvPr id="8" name="Afbeelding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55542" y="3428999"/>
            <a:ext cx="4383798" cy="3405323"/>
          </a:xfrm>
          <a:prstGeom prst="rect">
            <a:avLst/>
          </a:prstGeom>
        </p:spPr>
      </p:pic>
      <p:pic>
        <p:nvPicPr>
          <p:cNvPr id="6" name="Afbeelding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682259" y="3428999"/>
            <a:ext cx="2166822" cy="3405324"/>
          </a:xfrm>
          <a:prstGeom prst="rect">
            <a:avLst/>
          </a:prstGeom>
        </p:spPr>
      </p:pic>
    </p:spTree>
    <p:extLst>
      <p:ext uri="{BB962C8B-B14F-4D97-AF65-F5344CB8AC3E}">
        <p14:creationId xmlns:p14="http://schemas.microsoft.com/office/powerpoint/2010/main" val="128517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0080" y="2074363"/>
            <a:ext cx="2752354" cy="2709275"/>
          </a:xfrm>
          <a:prstGeom prst="ellipse">
            <a:avLst/>
          </a:prstGeom>
          <a:solidFill>
            <a:srgbClr val="003741"/>
          </a:solidFill>
          <a:ln w="174625" cmpd="thinThick">
            <a:solidFill>
              <a:srgbClr val="262626"/>
            </a:solidFill>
          </a:ln>
        </p:spPr>
        <p:txBody>
          <a:bodyPr vert="horz" lIns="91440" tIns="45720" rIns="91440" bIns="45720" rtlCol="0" anchor="ctr">
            <a:normAutofit/>
          </a:bodyPr>
          <a:lstStyle/>
          <a:p>
            <a:pPr algn="ctr"/>
            <a:r>
              <a:rPr lang="en-US" sz="2200" kern="1200" dirty="0" err="1">
                <a:solidFill>
                  <a:srgbClr val="FFFFFF"/>
                </a:solidFill>
                <a:latin typeface="+mj-lt"/>
                <a:ea typeface="+mj-ea"/>
                <a:cs typeface="+mj-cs"/>
              </a:rPr>
              <a:t>Ontwikkelingin</a:t>
            </a:r>
            <a:r>
              <a:rPr lang="en-US" sz="2200" kern="1200" dirty="0">
                <a:solidFill>
                  <a:srgbClr val="FFFFFF"/>
                </a:solidFill>
                <a:latin typeface="+mj-lt"/>
                <a:ea typeface="+mj-ea"/>
                <a:cs typeface="+mj-cs"/>
              </a:rPr>
              <a:t> </a:t>
            </a:r>
            <a:r>
              <a:rPr lang="en-US" sz="2200" kern="1200" dirty="0" err="1">
                <a:solidFill>
                  <a:srgbClr val="FFFFFF"/>
                </a:solidFill>
                <a:latin typeface="+mj-lt"/>
                <a:ea typeface="+mj-ea"/>
                <a:cs typeface="+mj-cs"/>
              </a:rPr>
              <a:t>beeld</a:t>
            </a:r>
            <a:endParaRPr lang="en-US" sz="2200" kern="1200" dirty="0">
              <a:solidFill>
                <a:srgbClr val="FFFFFF"/>
              </a:solidFill>
              <a:latin typeface="+mj-lt"/>
              <a:ea typeface="+mj-ea"/>
              <a:cs typeface="+mj-cs"/>
            </a:endParaRPr>
          </a:p>
        </p:txBody>
      </p:sp>
      <p:pic>
        <p:nvPicPr>
          <p:cNvPr id="5" name="Tijdelijke aanduiding voor inhoud 4">
            <a:extLst>
              <a:ext uri="{FF2B5EF4-FFF2-40B4-BE49-F238E27FC236}">
                <a16:creationId xmlns:a16="http://schemas.microsoft.com/office/drawing/2014/main" id="{1DEB46B0-638E-0C45-93FE-5CE0F8D15C94}"/>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3392434" y="171378"/>
            <a:ext cx="8686990" cy="6515244"/>
          </a:xfrm>
          <a:prstGeom prst="rect">
            <a:avLst/>
          </a:prstGeom>
        </p:spPr>
      </p:pic>
      <p:sp>
        <p:nvSpPr>
          <p:cNvPr id="6"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spTree>
    <p:extLst>
      <p:ext uri="{BB962C8B-B14F-4D97-AF65-F5344CB8AC3E}">
        <p14:creationId xmlns:p14="http://schemas.microsoft.com/office/powerpoint/2010/main" val="402510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08202" y="2742270"/>
            <a:ext cx="4383798" cy="3405323"/>
          </a:xfrm>
          <a:prstGeom prst="rect">
            <a:avLst/>
          </a:prstGeom>
        </p:spPr>
      </p:pic>
      <p:sp>
        <p:nvSpPr>
          <p:cNvPr id="2" name="Titel 1"/>
          <p:cNvSpPr>
            <a:spLocks noGrp="1"/>
          </p:cNvSpPr>
          <p:nvPr>
            <p:ph type="title"/>
          </p:nvPr>
        </p:nvSpPr>
        <p:spPr>
          <a:xfrm>
            <a:off x="673100" y="760320"/>
            <a:ext cx="10515600" cy="1325563"/>
          </a:xfrm>
        </p:spPr>
        <p:txBody>
          <a:bodyPr>
            <a:normAutofit/>
          </a:bodyPr>
          <a:lstStyle/>
          <a:p>
            <a:pPr algn="l"/>
            <a:r>
              <a:rPr lang="nl-NL" dirty="0">
                <a:solidFill>
                  <a:srgbClr val="003741"/>
                </a:solidFill>
              </a:rPr>
              <a:t>Criteria </a:t>
            </a:r>
            <a:r>
              <a:rPr lang="nl-NL" dirty="0" smtClean="0">
                <a:solidFill>
                  <a:srgbClr val="003741"/>
                </a:solidFill>
              </a:rPr>
              <a:t>CURA</a:t>
            </a:r>
            <a:endParaRPr lang="nl-NL" dirty="0">
              <a:solidFill>
                <a:srgbClr val="003741"/>
              </a:solidFill>
            </a:endParaRPr>
          </a:p>
        </p:txBody>
      </p:sp>
      <p:sp>
        <p:nvSpPr>
          <p:cNvPr id="3" name="Tijdelijke aanduiding voor inhoud 2"/>
          <p:cNvSpPr>
            <a:spLocks noGrp="1"/>
          </p:cNvSpPr>
          <p:nvPr>
            <p:ph idx="1"/>
          </p:nvPr>
        </p:nvSpPr>
        <p:spPr>
          <a:xfrm>
            <a:off x="527050" y="2085883"/>
            <a:ext cx="11137900" cy="3827554"/>
          </a:xfrm>
        </p:spPr>
        <p:txBody>
          <a:bodyPr/>
          <a:lstStyle/>
          <a:p>
            <a:r>
              <a:rPr lang="nl-NL" sz="2267" dirty="0" smtClean="0"/>
              <a:t>Diverse </a:t>
            </a:r>
            <a:r>
              <a:rPr lang="nl-NL" sz="2267" dirty="0"/>
              <a:t>contexten (onderwijs, praktijk, intra- en extramuraal)</a:t>
            </a:r>
          </a:p>
          <a:p>
            <a:r>
              <a:rPr lang="nl-NL" sz="2267" dirty="0"/>
              <a:t>Voor individueel en (informeel) </a:t>
            </a:r>
            <a:r>
              <a:rPr lang="nl-NL" sz="2267" dirty="0" smtClean="0"/>
              <a:t>groepsgebruik</a:t>
            </a:r>
          </a:p>
          <a:p>
            <a:r>
              <a:rPr lang="nl-NL" sz="2267" dirty="0"/>
              <a:t>Niet te ingewikkeld, goed in te passen in dagelijkse </a:t>
            </a:r>
            <a:r>
              <a:rPr lang="nl-NL" sz="2267" dirty="0" smtClean="0"/>
              <a:t>praktijk</a:t>
            </a:r>
            <a:endParaRPr lang="nl-NL" sz="2267" dirty="0"/>
          </a:p>
          <a:p>
            <a:r>
              <a:rPr lang="nl-NL" sz="2267" dirty="0" smtClean="0"/>
              <a:t>Aantrekkelijke </a:t>
            </a:r>
            <a:r>
              <a:rPr lang="nl-NL" sz="2267" dirty="0"/>
              <a:t>naam en design</a:t>
            </a:r>
          </a:p>
          <a:p>
            <a:r>
              <a:rPr lang="nl-NL" sz="2267" dirty="0" smtClean="0"/>
              <a:t>Geen </a:t>
            </a:r>
            <a:r>
              <a:rPr lang="nl-NL" sz="2267" dirty="0"/>
              <a:t>uitvoerige training nodig</a:t>
            </a:r>
          </a:p>
          <a:p>
            <a:r>
              <a:rPr lang="nl-NL" sz="2267" dirty="0"/>
              <a:t>Geen bureaucratie</a:t>
            </a:r>
          </a:p>
          <a:p>
            <a:r>
              <a:rPr lang="nl-NL" sz="2267" dirty="0" err="1"/>
              <a:t>Sensitiverend</a:t>
            </a:r>
            <a:r>
              <a:rPr lang="nl-NL" sz="2267" dirty="0"/>
              <a:t> voor morele dilemma’s</a:t>
            </a:r>
          </a:p>
          <a:p>
            <a:r>
              <a:rPr lang="nl-NL" sz="2267" b="1" dirty="0" err="1"/>
              <a:t>Empowerend</a:t>
            </a:r>
            <a:r>
              <a:rPr lang="nl-NL" sz="2267" b="1" dirty="0"/>
              <a:t>!</a:t>
            </a:r>
          </a:p>
          <a:p>
            <a:endParaRPr lang="nl-NL" sz="2267" dirty="0"/>
          </a:p>
          <a:p>
            <a:pPr marL="0" indent="0">
              <a:buNone/>
            </a:pPr>
            <a:endParaRPr lang="nl-NL" sz="2267" dirty="0"/>
          </a:p>
        </p:txBody>
      </p:sp>
      <p:sp>
        <p:nvSpPr>
          <p:cNvPr id="6"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spTree>
    <p:extLst>
      <p:ext uri="{BB962C8B-B14F-4D97-AF65-F5344CB8AC3E}">
        <p14:creationId xmlns:p14="http://schemas.microsoft.com/office/powerpoint/2010/main" val="39368433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Gebruik van CURA: praktijk</a:t>
            </a:r>
          </a:p>
        </p:txBody>
      </p:sp>
      <p:sp>
        <p:nvSpPr>
          <p:cNvPr id="3" name="Tijdelijke aanduiding voor inhoud 2"/>
          <p:cNvSpPr>
            <a:spLocks noGrp="1"/>
          </p:cNvSpPr>
          <p:nvPr>
            <p:ph sz="half" idx="2"/>
          </p:nvPr>
        </p:nvSpPr>
        <p:spPr/>
        <p:txBody>
          <a:bodyPr/>
          <a:lstStyle/>
          <a:p>
            <a:pPr lvl="0"/>
            <a:r>
              <a:rPr lang="nl-NL" sz="2200" dirty="0" smtClean="0"/>
              <a:t>CURA </a:t>
            </a:r>
            <a:r>
              <a:rPr lang="nl-NL" sz="2200" dirty="0"/>
              <a:t>kan je samen (aanbevolen!) of individueel gebruiken. Houd de groepsgrootte +/- 4 personen. </a:t>
            </a:r>
          </a:p>
          <a:p>
            <a:pPr lvl="0"/>
            <a:r>
              <a:rPr lang="nl-NL" sz="2200" dirty="0"/>
              <a:t>Doorlopen van CURA duurt ongeveer 25 minuten.</a:t>
            </a:r>
          </a:p>
          <a:p>
            <a:pPr lvl="0"/>
            <a:r>
              <a:rPr lang="nl-NL" sz="2200" dirty="0"/>
              <a:t>Geen uitgebreide training nodig.</a:t>
            </a:r>
          </a:p>
        </p:txBody>
      </p:sp>
      <p:pic>
        <p:nvPicPr>
          <p:cNvPr id="6" name="Afbeelding 5"/>
          <p:cNvPicPr>
            <a:picLocks noChangeAspect="1"/>
          </p:cNvPicPr>
          <p:nvPr/>
        </p:nvPicPr>
        <p:blipFill>
          <a:blip r:embed="rId2"/>
          <a:stretch>
            <a:fillRect/>
          </a:stretch>
        </p:blipFill>
        <p:spPr>
          <a:xfrm>
            <a:off x="7545837" y="3450566"/>
            <a:ext cx="4370119" cy="2600401"/>
          </a:xfrm>
          <a:prstGeom prst="rect">
            <a:avLst/>
          </a:prstGeom>
        </p:spPr>
      </p:pic>
      <p:sp>
        <p:nvSpPr>
          <p:cNvPr id="7"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spTree>
    <p:extLst>
      <p:ext uri="{BB962C8B-B14F-4D97-AF65-F5344CB8AC3E}">
        <p14:creationId xmlns:p14="http://schemas.microsoft.com/office/powerpoint/2010/main" val="50588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200" y="575159"/>
            <a:ext cx="10766044" cy="1325563"/>
          </a:xfrm>
        </p:spPr>
        <p:txBody>
          <a:bodyPr/>
          <a:lstStyle/>
          <a:p>
            <a:r>
              <a:rPr lang="nl-NL" altLang="nl-NL" dirty="0">
                <a:solidFill>
                  <a:srgbClr val="003741"/>
                </a:solidFill>
              </a:rPr>
              <a:t>CURA</a:t>
            </a:r>
            <a:endParaRPr lang="nl-NL" dirty="0">
              <a:solidFill>
                <a:srgbClr val="003741"/>
              </a:solidFill>
            </a:endParaRPr>
          </a:p>
        </p:txBody>
      </p:sp>
      <p:sp>
        <p:nvSpPr>
          <p:cNvPr id="3" name="Tijdelijke aanduiding voor inhoud 2"/>
          <p:cNvSpPr>
            <a:spLocks noGrp="1"/>
          </p:cNvSpPr>
          <p:nvPr>
            <p:ph sz="half" idx="2"/>
          </p:nvPr>
        </p:nvSpPr>
        <p:spPr>
          <a:xfrm>
            <a:off x="694944" y="1900722"/>
            <a:ext cx="10744200" cy="4276241"/>
          </a:xfrm>
        </p:spPr>
        <p:txBody>
          <a:bodyPr/>
          <a:lstStyle/>
          <a:p>
            <a:pPr>
              <a:defRPr/>
            </a:pPr>
            <a:r>
              <a:rPr lang="nl-NL" dirty="0"/>
              <a:t>Betekent ‘bezorgd zijn’ en ‘zorg verlenen’</a:t>
            </a:r>
          </a:p>
          <a:p>
            <a:pPr>
              <a:defRPr/>
            </a:pPr>
            <a:endParaRPr lang="nl-NL" dirty="0"/>
          </a:p>
          <a:p>
            <a:pPr>
              <a:defRPr/>
            </a:pPr>
            <a:r>
              <a:rPr lang="nl-NL" dirty="0"/>
              <a:t>Bestaat uit vier stappen:</a:t>
            </a:r>
          </a:p>
          <a:p>
            <a:pPr>
              <a:defRPr/>
            </a:pPr>
            <a:endParaRPr lang="nl-NL" dirty="0"/>
          </a:p>
          <a:p>
            <a:endParaRPr lang="nl-NL"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744" y="1695935"/>
            <a:ext cx="5101256" cy="3799915"/>
          </a:xfrm>
          <a:prstGeom prst="rect">
            <a:avLst/>
          </a:prstGeom>
        </p:spPr>
      </p:pic>
      <p:pic>
        <p:nvPicPr>
          <p:cNvPr id="7" name="Tijdelijke aanduiding voor inhoud 4"/>
          <p:cNvPicPr>
            <a:picLocks noChangeAspect="1"/>
          </p:cNvPicPr>
          <p:nvPr/>
        </p:nvPicPr>
        <p:blipFill rotWithShape="1">
          <a:blip r:embed="rId3"/>
          <a:srcRect t="17160"/>
          <a:stretch/>
        </p:blipFill>
        <p:spPr>
          <a:xfrm>
            <a:off x="950827" y="3376818"/>
            <a:ext cx="3079477" cy="2800145"/>
          </a:xfrm>
          <a:prstGeom prst="rect">
            <a:avLst/>
          </a:prstGeom>
        </p:spPr>
      </p:pic>
      <p:sp>
        <p:nvSpPr>
          <p:cNvPr id="8"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spTree>
    <p:extLst>
      <p:ext uri="{BB962C8B-B14F-4D97-AF65-F5344CB8AC3E}">
        <p14:creationId xmlns:p14="http://schemas.microsoft.com/office/powerpoint/2010/main" val="78811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pic>
        <p:nvPicPr>
          <p:cNvPr id="1026" name="Picture 2" descr="Bildschirmfoto 2021-04-13 um 13.56.00.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980123"/>
            <a:ext cx="12222531" cy="462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582945" y="31001"/>
            <a:ext cx="1056640" cy="949122"/>
          </a:xfrm>
          <a:prstGeom prst="rect">
            <a:avLst/>
          </a:prstGeom>
        </p:spPr>
      </p:pic>
    </p:spTree>
    <p:extLst>
      <p:ext uri="{BB962C8B-B14F-4D97-AF65-F5344CB8AC3E}">
        <p14:creationId xmlns:p14="http://schemas.microsoft.com/office/powerpoint/2010/main" val="393456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pic>
        <p:nvPicPr>
          <p:cNvPr id="6" name="Afbeelding 5"/>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5582945" y="31001"/>
            <a:ext cx="1056640" cy="949122"/>
          </a:xfrm>
          <a:prstGeom prst="rect">
            <a:avLst/>
          </a:prstGeom>
        </p:spPr>
      </p:pic>
      <p:pic>
        <p:nvPicPr>
          <p:cNvPr id="2050" name="Picture 2" descr="Bildschirmfoto 2021-04-13 um 13.56.1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574" y="1122363"/>
            <a:ext cx="12029382" cy="4485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35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Zie ook website van de V&amp;VN:</a:t>
            </a:r>
          </a:p>
        </p:txBody>
      </p:sp>
      <p:sp>
        <p:nvSpPr>
          <p:cNvPr id="3" name="Tijdelijke aanduiding voor inhoud 2"/>
          <p:cNvSpPr>
            <a:spLocks noGrp="1"/>
          </p:cNvSpPr>
          <p:nvPr>
            <p:ph sz="half" idx="2"/>
          </p:nvPr>
        </p:nvSpPr>
        <p:spPr>
          <a:xfrm>
            <a:off x="8470219" y="5715362"/>
            <a:ext cx="3721781" cy="534838"/>
          </a:xfrm>
        </p:spPr>
        <p:txBody>
          <a:bodyPr/>
          <a:lstStyle/>
          <a:p>
            <a:pPr marL="0" indent="0">
              <a:buNone/>
            </a:pPr>
            <a:r>
              <a:rPr lang="nl-NL" sz="1200" dirty="0"/>
              <a:t>https://www.venvn.nl/thema-s/ethiek/cura/</a:t>
            </a:r>
          </a:p>
        </p:txBody>
      </p:sp>
      <p:pic>
        <p:nvPicPr>
          <p:cNvPr id="1026" name="Picture 2" descr="Bildschirmfoto 2021-03-15 um 16.38.50.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68600" y="2219790"/>
            <a:ext cx="5510094" cy="376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spTree>
    <p:extLst>
      <p:ext uri="{BB962C8B-B14F-4D97-AF65-F5344CB8AC3E}">
        <p14:creationId xmlns:p14="http://schemas.microsoft.com/office/powerpoint/2010/main" val="111806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CURA in het onderwijs</a:t>
            </a:r>
          </a:p>
        </p:txBody>
      </p:sp>
      <p:sp>
        <p:nvSpPr>
          <p:cNvPr id="3" name="Tijdelijke aanduiding voor inhoud 2"/>
          <p:cNvSpPr>
            <a:spLocks noGrp="1"/>
          </p:cNvSpPr>
          <p:nvPr>
            <p:ph sz="half" idx="2"/>
          </p:nvPr>
        </p:nvSpPr>
        <p:spPr/>
        <p:txBody>
          <a:bodyPr/>
          <a:lstStyle/>
          <a:p>
            <a:r>
              <a:rPr lang="nl-NL" dirty="0"/>
              <a:t>past op verschillende plekken in het curriculum.</a:t>
            </a:r>
          </a:p>
          <a:p>
            <a:r>
              <a:rPr lang="nl-NL" dirty="0"/>
              <a:t>Bijvoorbeeld binnen de ethieklessen, (keuzedeel) palliatieve zorg of een verdiepingsmodule van een minor. </a:t>
            </a:r>
          </a:p>
          <a:p>
            <a:r>
              <a:rPr lang="nl-NL" dirty="0"/>
              <a:t>Of: CURA in één les introduceren en het later </a:t>
            </a:r>
            <a:r>
              <a:rPr lang="nl-NL" dirty="0" smtClean="0"/>
              <a:t>                                                  in het </a:t>
            </a:r>
            <a:r>
              <a:rPr lang="nl-NL" dirty="0"/>
              <a:t>curriculum terug te laten komen.</a:t>
            </a:r>
          </a:p>
        </p:txBody>
      </p:sp>
      <p:pic>
        <p:nvPicPr>
          <p:cNvPr id="1026" name="Picture 2" descr="Bildschirmfoto 2021-03-17 um 16.50.24.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33617" y="3556000"/>
            <a:ext cx="4416143"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spTree>
    <p:extLst>
      <p:ext uri="{BB962C8B-B14F-4D97-AF65-F5344CB8AC3E}">
        <p14:creationId xmlns:p14="http://schemas.microsoft.com/office/powerpoint/2010/main" val="50007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Mogelijke invulling </a:t>
            </a:r>
            <a:r>
              <a:rPr lang="nl-NL" dirty="0"/>
              <a:t>lessen</a:t>
            </a:r>
          </a:p>
        </p:txBody>
      </p:sp>
      <p:sp>
        <p:nvSpPr>
          <p:cNvPr id="3" name="Tijdelijke aanduiding voor inhoud 2"/>
          <p:cNvSpPr>
            <a:spLocks noGrp="1"/>
          </p:cNvSpPr>
          <p:nvPr>
            <p:ph sz="half" idx="2"/>
          </p:nvPr>
        </p:nvSpPr>
        <p:spPr/>
        <p:txBody>
          <a:bodyPr/>
          <a:lstStyle/>
          <a:p>
            <a:r>
              <a:rPr lang="nl-NL" dirty="0"/>
              <a:t>Ervaring leert: twee tot drie lessen</a:t>
            </a:r>
          </a:p>
          <a:p>
            <a:r>
              <a:rPr lang="nl-NL" dirty="0"/>
              <a:t>Les 1: introductie &amp; plenair oefenen </a:t>
            </a:r>
          </a:p>
          <a:p>
            <a:r>
              <a:rPr lang="nl-NL" dirty="0"/>
              <a:t>Les 2: studenten zelf laten oefenen </a:t>
            </a:r>
          </a:p>
          <a:p>
            <a:r>
              <a:rPr lang="nl-NL" dirty="0" err="1"/>
              <a:t>Evt</a:t>
            </a:r>
            <a:r>
              <a:rPr lang="nl-NL" dirty="0"/>
              <a:t> praktijkopdracht: studenten doorlopen CURA met </a:t>
            </a:r>
            <a:r>
              <a:rPr lang="nl-NL" dirty="0" smtClean="0"/>
              <a:t>collega’s</a:t>
            </a:r>
          </a:p>
          <a:p>
            <a:endParaRPr lang="nl-NL" dirty="0"/>
          </a:p>
          <a:p>
            <a:endParaRPr lang="nl-NL" dirty="0" smtClean="0"/>
          </a:p>
          <a:p>
            <a:endParaRPr lang="nl-NL" dirty="0" smtClean="0"/>
          </a:p>
          <a:p>
            <a:endParaRPr lang="nl-NL" dirty="0"/>
          </a:p>
          <a:p>
            <a:pPr marL="3657600" lvl="8" indent="0">
              <a:buNone/>
            </a:pPr>
            <a:r>
              <a:rPr lang="nl-NL" dirty="0" smtClean="0"/>
              <a:t>				* zie ons e-book voor meer tips</a:t>
            </a:r>
            <a:endParaRPr lang="nl-NL" dirty="0"/>
          </a:p>
        </p:txBody>
      </p:sp>
      <p:sp>
        <p:nvSpPr>
          <p:cNvPr id="5"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spTree>
    <p:extLst>
      <p:ext uri="{BB962C8B-B14F-4D97-AF65-F5344CB8AC3E}">
        <p14:creationId xmlns:p14="http://schemas.microsoft.com/office/powerpoint/2010/main" val="9068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647700" y="2705101"/>
            <a:ext cx="5359400" cy="320408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000" b="1" kern="1200">
                <a:solidFill>
                  <a:srgbClr val="003741"/>
                </a:solidFill>
                <a:latin typeface="+mj-lt"/>
                <a:ea typeface="+mj-ea"/>
                <a:cs typeface="+mj-cs"/>
              </a:defRPr>
            </a:lvl1pPr>
          </a:lstStyle>
          <a:p>
            <a:pPr>
              <a:lnSpc>
                <a:spcPct val="115000"/>
              </a:lnSpc>
              <a:spcBef>
                <a:spcPts val="0"/>
              </a:spcBef>
              <a:spcAft>
                <a:spcPts val="600"/>
              </a:spcAft>
            </a:pPr>
            <a:endParaRPr lang="nl-NL" sz="2300" b="0" kern="1200" dirty="0" smtClean="0">
              <a:solidFill>
                <a:schemeClr val="bg1"/>
              </a:solidFill>
              <a:latin typeface="+mn-lt"/>
              <a:ea typeface="+mn-ea"/>
              <a:cs typeface="+mn-cs"/>
            </a:endParaRPr>
          </a:p>
          <a:p>
            <a:pPr>
              <a:lnSpc>
                <a:spcPct val="115000"/>
              </a:lnSpc>
              <a:spcBef>
                <a:spcPts val="0"/>
              </a:spcBef>
              <a:spcAft>
                <a:spcPts val="600"/>
              </a:spcAft>
            </a:pPr>
            <a:endParaRPr lang="nl-NL" sz="2300" b="0" dirty="0">
              <a:solidFill>
                <a:schemeClr val="bg1"/>
              </a:solidFill>
              <a:latin typeface="+mn-lt"/>
              <a:ea typeface="+mn-ea"/>
              <a:cs typeface="+mn-cs"/>
            </a:endParaRPr>
          </a:p>
          <a:p>
            <a:pPr>
              <a:lnSpc>
                <a:spcPct val="115000"/>
              </a:lnSpc>
              <a:spcBef>
                <a:spcPts val="0"/>
              </a:spcBef>
              <a:spcAft>
                <a:spcPts val="600"/>
              </a:spcAft>
            </a:pPr>
            <a:r>
              <a:rPr lang="nl-NL" sz="2300" b="0" kern="1200" dirty="0" smtClean="0">
                <a:solidFill>
                  <a:schemeClr val="bg1"/>
                </a:solidFill>
                <a:latin typeface="+mn-lt"/>
                <a:ea typeface="+mn-ea"/>
                <a:cs typeface="+mn-cs"/>
              </a:rPr>
              <a:t>Waar </a:t>
            </a:r>
            <a:r>
              <a:rPr lang="nl-NL" sz="2300" b="0" kern="1200" dirty="0">
                <a:solidFill>
                  <a:schemeClr val="bg1"/>
                </a:solidFill>
                <a:latin typeface="+mn-lt"/>
                <a:ea typeface="+mn-ea"/>
                <a:cs typeface="+mn-cs"/>
              </a:rPr>
              <a:t>zie jij mogelijkheden om CURA een plek te geven in jouw onderwijs</a:t>
            </a:r>
            <a:r>
              <a:rPr lang="nl-NL" sz="2300" b="0" kern="1200" dirty="0" smtClean="0">
                <a:solidFill>
                  <a:schemeClr val="bg1"/>
                </a:solidFill>
                <a:latin typeface="+mn-lt"/>
                <a:ea typeface="+mn-ea"/>
                <a:cs typeface="+mn-cs"/>
              </a:rPr>
              <a:t>?</a:t>
            </a:r>
          </a:p>
          <a:p>
            <a:pPr>
              <a:lnSpc>
                <a:spcPct val="115000"/>
              </a:lnSpc>
              <a:spcBef>
                <a:spcPts val="0"/>
              </a:spcBef>
              <a:spcAft>
                <a:spcPts val="600"/>
              </a:spcAft>
            </a:pPr>
            <a:endParaRPr lang="nl-NL" sz="2300" b="0" dirty="0">
              <a:solidFill>
                <a:schemeClr val="bg1"/>
              </a:solidFill>
              <a:latin typeface="+mn-lt"/>
              <a:ea typeface="+mn-ea"/>
              <a:cs typeface="+mn-cs"/>
            </a:endParaRPr>
          </a:p>
        </p:txBody>
      </p:sp>
      <p:sp>
        <p:nvSpPr>
          <p:cNvPr id="2" name="Titel 1"/>
          <p:cNvSpPr>
            <a:spLocks noGrp="1"/>
          </p:cNvSpPr>
          <p:nvPr>
            <p:ph type="title"/>
          </p:nvPr>
        </p:nvSpPr>
        <p:spPr>
          <a:xfrm>
            <a:off x="647700" y="1884145"/>
            <a:ext cx="5346700" cy="646331"/>
          </a:xfrm>
        </p:spPr>
        <p:txBody>
          <a:bodyPr vert="horz" lIns="91440" tIns="45720" rIns="91440" bIns="45720" rtlCol="0" anchor="t" anchorCtr="0">
            <a:normAutofit/>
          </a:bodyPr>
          <a:lstStyle/>
          <a:p>
            <a:r>
              <a:rPr lang="nl-NL" b="1" kern="1200">
                <a:latin typeface="+mj-lt"/>
                <a:ea typeface="+mj-ea"/>
                <a:cs typeface="+mj-cs"/>
              </a:rPr>
              <a:t>In gesprek</a:t>
            </a:r>
          </a:p>
        </p:txBody>
      </p:sp>
      <p:sp>
        <p:nvSpPr>
          <p:cNvPr id="7"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pic>
        <p:nvPicPr>
          <p:cNvPr id="9" name="Afbeelding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17920" y="1506943"/>
            <a:ext cx="5974081" cy="4640651"/>
          </a:xfrm>
          <a:prstGeom prst="rect">
            <a:avLst/>
          </a:prstGeom>
        </p:spPr>
      </p:pic>
    </p:spTree>
    <p:extLst>
      <p:ext uri="{BB962C8B-B14F-4D97-AF65-F5344CB8AC3E}">
        <p14:creationId xmlns:p14="http://schemas.microsoft.com/office/powerpoint/2010/main" val="114609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Programma workshop</a:t>
            </a:r>
          </a:p>
        </p:txBody>
      </p:sp>
      <p:sp>
        <p:nvSpPr>
          <p:cNvPr id="3" name="Tijdelijke aanduiding voor inhoud 2"/>
          <p:cNvSpPr>
            <a:spLocks noGrp="1"/>
          </p:cNvSpPr>
          <p:nvPr>
            <p:ph sz="half" idx="2"/>
          </p:nvPr>
        </p:nvSpPr>
        <p:spPr/>
        <p:txBody>
          <a:bodyPr/>
          <a:lstStyle/>
          <a:p>
            <a:r>
              <a:rPr lang="nl-NL" dirty="0"/>
              <a:t>Wat </a:t>
            </a:r>
            <a:r>
              <a:rPr lang="nl-NL" dirty="0" smtClean="0"/>
              <a:t>en waarom CURA? </a:t>
            </a:r>
          </a:p>
          <a:p>
            <a:r>
              <a:rPr lang="nl-NL" dirty="0" smtClean="0"/>
              <a:t>Ontwikkeling </a:t>
            </a:r>
          </a:p>
          <a:p>
            <a:r>
              <a:rPr lang="nl-NL" dirty="0" smtClean="0"/>
              <a:t>CURA </a:t>
            </a:r>
            <a:r>
              <a:rPr lang="nl-NL" dirty="0"/>
              <a:t>in onderwijs</a:t>
            </a:r>
          </a:p>
          <a:p>
            <a:r>
              <a:rPr lang="nl-NL" dirty="0"/>
              <a:t>Hoe kan jij CURA toepassen in eigen onderwijscontext?</a:t>
            </a:r>
          </a:p>
          <a:p>
            <a:r>
              <a:rPr lang="nl-NL" dirty="0"/>
              <a:t>Afsluiting</a:t>
            </a:r>
          </a:p>
        </p:txBody>
      </p:sp>
      <p:sp>
        <p:nvSpPr>
          <p:cNvPr id="4" name="Tijdelijke aanduiding voor voettekst 3"/>
          <p:cNvSpPr>
            <a:spLocks noGrp="1"/>
          </p:cNvSpPr>
          <p:nvPr>
            <p:ph type="ftr" sz="quarter" idx="11"/>
          </p:nvPr>
        </p:nvSpPr>
        <p:spPr/>
        <p:txBody>
          <a:bodyPr/>
          <a:lstStyle/>
          <a:p>
            <a:r>
              <a:rPr lang="nl-NL" dirty="0" smtClean="0"/>
              <a:t>O2PZ | </a:t>
            </a:r>
            <a:r>
              <a:rPr lang="nl-NL" dirty="0"/>
              <a:t>2021</a:t>
            </a:r>
          </a:p>
        </p:txBody>
      </p:sp>
      <p:pic>
        <p:nvPicPr>
          <p:cNvPr id="5" name="Afbeelding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0165080" y="4301309"/>
            <a:ext cx="1905000" cy="1711158"/>
          </a:xfrm>
          <a:prstGeom prst="rect">
            <a:avLst/>
          </a:prstGeom>
        </p:spPr>
      </p:pic>
    </p:spTree>
    <p:extLst>
      <p:ext uri="{BB962C8B-B14F-4D97-AF65-F5344CB8AC3E}">
        <p14:creationId xmlns:p14="http://schemas.microsoft.com/office/powerpoint/2010/main" val="125840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Afsluiting</a:t>
            </a:r>
          </a:p>
        </p:txBody>
      </p:sp>
      <p:sp>
        <p:nvSpPr>
          <p:cNvPr id="3" name="Tijdelijke aanduiding voor inhoud 2"/>
          <p:cNvSpPr>
            <a:spLocks noGrp="1"/>
          </p:cNvSpPr>
          <p:nvPr>
            <p:ph sz="half" idx="2"/>
          </p:nvPr>
        </p:nvSpPr>
        <p:spPr/>
        <p:txBody>
          <a:bodyPr/>
          <a:lstStyle/>
          <a:p>
            <a:r>
              <a:rPr lang="nl-NL" dirty="0"/>
              <a:t>CURA is samen ontwikkelt met praktijk, onderwijs &amp; onderzoek</a:t>
            </a:r>
          </a:p>
          <a:p>
            <a:r>
              <a:rPr lang="nl-NL" dirty="0"/>
              <a:t>Doel: omgaan met </a:t>
            </a:r>
            <a:r>
              <a:rPr lang="nl-NL" i="1" dirty="0"/>
              <a:t>moreel lastige situaties</a:t>
            </a:r>
            <a:r>
              <a:rPr lang="nl-NL" dirty="0"/>
              <a:t>, tegen </a:t>
            </a:r>
            <a:r>
              <a:rPr lang="nl-NL" i="1" dirty="0"/>
              <a:t>morele stress</a:t>
            </a:r>
            <a:r>
              <a:rPr lang="nl-NL" dirty="0"/>
              <a:t>, bevorderen van </a:t>
            </a:r>
            <a:r>
              <a:rPr lang="nl-NL" i="1" dirty="0"/>
              <a:t>morele competenties </a:t>
            </a:r>
            <a:r>
              <a:rPr lang="nl-NL" dirty="0"/>
              <a:t>&amp; </a:t>
            </a:r>
            <a:r>
              <a:rPr lang="nl-NL" i="1" dirty="0"/>
              <a:t>morele veerkracht</a:t>
            </a:r>
          </a:p>
          <a:p>
            <a:r>
              <a:rPr lang="nl-NL" dirty="0"/>
              <a:t>Maak het een vast onderdeel van je opleiding</a:t>
            </a:r>
          </a:p>
          <a:p>
            <a:r>
              <a:rPr lang="nl-NL" dirty="0" err="1"/>
              <a:t>Handout</a:t>
            </a:r>
            <a:r>
              <a:rPr lang="nl-NL" dirty="0"/>
              <a:t>, handleiding &amp; </a:t>
            </a:r>
            <a:r>
              <a:rPr lang="nl-NL" dirty="0" err="1"/>
              <a:t>ebook</a:t>
            </a:r>
            <a:r>
              <a:rPr lang="nl-NL" dirty="0"/>
              <a:t> (zie o.a. website V&amp;VN, website consortium </a:t>
            </a:r>
            <a:r>
              <a:rPr lang="nl-NL" dirty="0" smtClean="0"/>
              <a:t>Noord-Holland </a:t>
            </a:r>
            <a:r>
              <a:rPr lang="nl-NL" dirty="0"/>
              <a:t>Flevoland)</a:t>
            </a:r>
          </a:p>
          <a:p>
            <a:endParaRPr lang="nl-NL" dirty="0"/>
          </a:p>
          <a:p>
            <a:pPr marL="0" indent="0" algn="r">
              <a:buNone/>
            </a:pPr>
            <a:r>
              <a:rPr lang="nl-NL" sz="3200" b="1" dirty="0">
                <a:solidFill>
                  <a:srgbClr val="003741"/>
                </a:solidFill>
              </a:rPr>
              <a:t>Vragen?</a:t>
            </a:r>
          </a:p>
        </p:txBody>
      </p:sp>
      <p:sp>
        <p:nvSpPr>
          <p:cNvPr id="5"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spTree>
    <p:extLst>
      <p:ext uri="{BB962C8B-B14F-4D97-AF65-F5344CB8AC3E}">
        <p14:creationId xmlns:p14="http://schemas.microsoft.com/office/powerpoint/2010/main" val="410516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2304052"/>
            <a:ext cx="10766044" cy="1325563"/>
          </a:xfrm>
        </p:spPr>
        <p:txBody>
          <a:bodyPr/>
          <a:lstStyle/>
          <a:p>
            <a:pPr algn="ctr"/>
            <a:r>
              <a:rPr lang="nl-NL" dirty="0"/>
              <a:t>Hartelijk dank!</a:t>
            </a:r>
          </a:p>
        </p:txBody>
      </p:sp>
      <p:sp>
        <p:nvSpPr>
          <p:cNvPr id="3" name="Tijdelijke aanduiding voor inhoud 2"/>
          <p:cNvSpPr>
            <a:spLocks noGrp="1"/>
          </p:cNvSpPr>
          <p:nvPr>
            <p:ph sz="half" idx="2"/>
          </p:nvPr>
        </p:nvSpPr>
        <p:spPr>
          <a:xfrm>
            <a:off x="694944" y="4053839"/>
            <a:ext cx="10744200" cy="2123123"/>
          </a:xfrm>
        </p:spPr>
        <p:txBody>
          <a:bodyPr/>
          <a:lstStyle/>
          <a:p>
            <a:pPr marL="0" indent="0" algn="ctr">
              <a:buNone/>
            </a:pPr>
            <a:r>
              <a:rPr lang="nl-NL" dirty="0"/>
              <a:t>Charlotte Kröger &amp; </a:t>
            </a:r>
            <a:r>
              <a:rPr lang="nl-NL" dirty="0" smtClean="0"/>
              <a:t>Suzanne Metselaar</a:t>
            </a:r>
            <a:endParaRPr lang="nl-NL" dirty="0"/>
          </a:p>
          <a:p>
            <a:pPr marL="0" indent="0" algn="ctr">
              <a:buNone/>
            </a:pPr>
            <a:endParaRPr lang="nl-NL" dirty="0"/>
          </a:p>
          <a:p>
            <a:pPr marL="0" indent="0" algn="ctr">
              <a:buNone/>
            </a:pPr>
            <a:r>
              <a:rPr lang="nl-NL" i="1" dirty="0"/>
              <a:t>Meer weten? </a:t>
            </a:r>
            <a:r>
              <a:rPr lang="nl-NL" dirty="0"/>
              <a:t>Mail: </a:t>
            </a:r>
            <a:r>
              <a:rPr lang="nl-NL" dirty="0">
                <a:hlinkClick r:id="rId2"/>
              </a:rPr>
              <a:t>cura@amsterdamumc.nl</a:t>
            </a:r>
            <a:r>
              <a:rPr lang="nl-NL" dirty="0"/>
              <a:t> </a:t>
            </a:r>
          </a:p>
        </p:txBody>
      </p:sp>
      <p:pic>
        <p:nvPicPr>
          <p:cNvPr id="5" name="Afbeelding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328920" y="168670"/>
            <a:ext cx="1905000" cy="1711158"/>
          </a:xfrm>
          <a:prstGeom prst="rect">
            <a:avLst/>
          </a:prstGeom>
        </p:spPr>
      </p:pic>
      <p:sp>
        <p:nvSpPr>
          <p:cNvPr id="6"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spTree>
    <p:extLst>
      <p:ext uri="{BB962C8B-B14F-4D97-AF65-F5344CB8AC3E}">
        <p14:creationId xmlns:p14="http://schemas.microsoft.com/office/powerpoint/2010/main" val="166750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sp>
        <p:nvSpPr>
          <p:cNvPr id="3" name="Rechthoek 2"/>
          <p:cNvSpPr/>
          <p:nvPr/>
        </p:nvSpPr>
        <p:spPr>
          <a:xfrm>
            <a:off x="0" y="5303520"/>
            <a:ext cx="12192000" cy="1554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74" name="Picture 2" descr="Bildschirmfoto 2021-04-13 um 13.55.05.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81131" y="0"/>
            <a:ext cx="89023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66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CURA?</a:t>
            </a:r>
            <a:endParaRPr lang="nl-NL" dirty="0"/>
          </a:p>
        </p:txBody>
      </p:sp>
      <p:sp>
        <p:nvSpPr>
          <p:cNvPr id="3" name="Tijdelijke aanduiding voor inhoud 2"/>
          <p:cNvSpPr>
            <a:spLocks noGrp="1"/>
          </p:cNvSpPr>
          <p:nvPr>
            <p:ph sz="half" idx="2"/>
          </p:nvPr>
        </p:nvSpPr>
        <p:spPr/>
        <p:txBody>
          <a:bodyPr/>
          <a:lstStyle/>
          <a:p>
            <a:r>
              <a:rPr lang="nl-NL" dirty="0" smtClean="0"/>
              <a:t>Een </a:t>
            </a:r>
            <a:r>
              <a:rPr lang="nl-NL" dirty="0"/>
              <a:t>laagdrempelige vorm van </a:t>
            </a:r>
            <a:r>
              <a:rPr lang="nl-NL" dirty="0" smtClean="0"/>
              <a:t>ethiekondersteuning: voor momenten als je twijfelt wat het juiste is om te doen. </a:t>
            </a:r>
          </a:p>
          <a:p>
            <a:r>
              <a:rPr lang="nl-NL" dirty="0" smtClean="0"/>
              <a:t>Tijdens een </a:t>
            </a:r>
            <a:r>
              <a:rPr lang="nl-NL" dirty="0"/>
              <a:t>lastige situatie of </a:t>
            </a:r>
            <a:r>
              <a:rPr lang="nl-NL" dirty="0" smtClean="0"/>
              <a:t>retrospectief.</a:t>
            </a:r>
          </a:p>
          <a:p>
            <a:r>
              <a:rPr lang="nl-NL" dirty="0"/>
              <a:t>Speciaal ontwikkeld voor palliatieve zorg, maar </a:t>
            </a:r>
            <a:r>
              <a:rPr lang="nl-NL" dirty="0" smtClean="0"/>
              <a:t>			       breder </a:t>
            </a:r>
            <a:r>
              <a:rPr lang="nl-NL" dirty="0"/>
              <a:t>inzetbaar. </a:t>
            </a:r>
          </a:p>
          <a:p>
            <a:pPr marL="0" lvl="0" indent="0">
              <a:buNone/>
            </a:pPr>
            <a:endParaRPr lang="nl-NL" dirty="0"/>
          </a:p>
          <a:p>
            <a:pPr marL="0" lvl="0" indent="0">
              <a:buNone/>
            </a:pPr>
            <a:endParaRPr lang="nl-NL" sz="2200" dirty="0"/>
          </a:p>
          <a:p>
            <a:pPr marL="0" lvl="0" indent="0">
              <a:buNone/>
            </a:pPr>
            <a:r>
              <a:rPr lang="nl-NL" sz="1500" dirty="0"/>
              <a:t>Bijv. de patiënt wil niet over zijn nadere dood praten met zijn vrouw. </a:t>
            </a:r>
          </a:p>
          <a:p>
            <a:pPr marL="0" lvl="0" indent="0">
              <a:buNone/>
            </a:pPr>
            <a:r>
              <a:rPr lang="nl-NL" sz="1500" dirty="0"/>
              <a:t>Hoe ga ik hier goed mee om?</a:t>
            </a:r>
          </a:p>
          <a:p>
            <a:pPr marL="0" indent="0">
              <a:buNone/>
            </a:pPr>
            <a:r>
              <a:rPr lang="nl-NL" sz="2000" dirty="0"/>
              <a:t>				</a:t>
            </a:r>
          </a:p>
          <a:p>
            <a:endParaRPr lang="nl-NL" dirty="0"/>
          </a:p>
        </p:txBody>
      </p:sp>
      <p:pic>
        <p:nvPicPr>
          <p:cNvPr id="9" name="Afbeelding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65471" y="3037523"/>
            <a:ext cx="4284289" cy="3139440"/>
          </a:xfrm>
          <a:prstGeom prst="rect">
            <a:avLst/>
          </a:prstGeom>
        </p:spPr>
      </p:pic>
      <p:sp>
        <p:nvSpPr>
          <p:cNvPr id="6"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spTree>
    <p:extLst>
      <p:ext uri="{BB962C8B-B14F-4D97-AF65-F5344CB8AC3E}">
        <p14:creationId xmlns:p14="http://schemas.microsoft.com/office/powerpoint/2010/main" val="428229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Waarom CURA</a:t>
            </a:r>
            <a:r>
              <a:rPr lang="nl-NL" dirty="0"/>
              <a:t>?</a:t>
            </a:r>
          </a:p>
        </p:txBody>
      </p:sp>
      <p:sp>
        <p:nvSpPr>
          <p:cNvPr id="3" name="Tijdelijke aanduiding voor inhoud 2"/>
          <p:cNvSpPr>
            <a:spLocks noGrp="1"/>
          </p:cNvSpPr>
          <p:nvPr>
            <p:ph sz="half" idx="2"/>
          </p:nvPr>
        </p:nvSpPr>
        <p:spPr/>
        <p:txBody>
          <a:bodyPr/>
          <a:lstStyle/>
          <a:p>
            <a:pPr marL="342900" indent="-342900"/>
            <a:r>
              <a:rPr lang="nl-NL" dirty="0"/>
              <a:t>Voor verpleegkundigen &amp; verzorgenden.</a:t>
            </a:r>
          </a:p>
          <a:p>
            <a:pPr marL="342900" indent="-342900"/>
            <a:r>
              <a:rPr lang="nl-NL" dirty="0"/>
              <a:t>Laagdrempelig in gebruik.</a:t>
            </a:r>
          </a:p>
          <a:p>
            <a:pPr marL="342900" indent="-342900"/>
            <a:r>
              <a:rPr lang="nl-NL" dirty="0"/>
              <a:t>Omgang </a:t>
            </a:r>
            <a:r>
              <a:rPr lang="nl-NL" b="1" dirty="0"/>
              <a:t>morele stress</a:t>
            </a:r>
            <a:r>
              <a:rPr lang="nl-NL" dirty="0"/>
              <a:t>; rol van emoties.</a:t>
            </a:r>
          </a:p>
          <a:p>
            <a:pPr marL="342900" indent="-342900"/>
            <a:r>
              <a:rPr lang="nl-NL" dirty="0"/>
              <a:t>Versterken van </a:t>
            </a:r>
            <a:r>
              <a:rPr lang="nl-NL" b="1" i="1" dirty="0"/>
              <a:t>morele veerkracht: </a:t>
            </a:r>
            <a:r>
              <a:rPr lang="nl-NL" dirty="0"/>
              <a:t>wat zijn je drijfveren?</a:t>
            </a:r>
          </a:p>
          <a:p>
            <a:pPr marL="342900" indent="-342900"/>
            <a:r>
              <a:rPr lang="nl-NL" dirty="0"/>
              <a:t>Trainen </a:t>
            </a:r>
            <a:r>
              <a:rPr lang="nl-NL" b="1" i="1" dirty="0"/>
              <a:t>morele competenties </a:t>
            </a:r>
            <a:r>
              <a:rPr lang="nl-NL" dirty="0"/>
              <a:t>((h)erkennen dilemma’s, twijfel              verwoorden, eerste oordeel (h)erkennen</a:t>
            </a:r>
            <a:r>
              <a:rPr lang="nl-NL" dirty="0" smtClean="0"/>
              <a:t>…)</a:t>
            </a:r>
          </a:p>
          <a:p>
            <a:pPr marL="342900" indent="-342900"/>
            <a:endParaRPr lang="nl-NL" sz="2000" dirty="0"/>
          </a:p>
          <a:p>
            <a:pPr marL="0" indent="0">
              <a:buNone/>
            </a:pPr>
            <a:r>
              <a:rPr lang="nl-NL" sz="2000" dirty="0"/>
              <a:t/>
            </a:r>
            <a:br>
              <a:rPr lang="nl-NL" sz="2000" dirty="0"/>
            </a:br>
            <a:r>
              <a:rPr lang="nl-NL" sz="2000" dirty="0"/>
              <a:t>				</a:t>
            </a:r>
          </a:p>
          <a:p>
            <a:endParaRPr lang="nl-NL" dirty="0"/>
          </a:p>
        </p:txBody>
      </p:sp>
      <p:pic>
        <p:nvPicPr>
          <p:cNvPr id="8" name="Afbeelding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454551" y="2182684"/>
            <a:ext cx="2570672" cy="4040004"/>
          </a:xfrm>
          <a:prstGeom prst="rect">
            <a:avLst/>
          </a:prstGeom>
        </p:spPr>
      </p:pic>
      <p:sp>
        <p:nvSpPr>
          <p:cNvPr id="6"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spTree>
    <p:extLst>
      <p:ext uri="{BB962C8B-B14F-4D97-AF65-F5344CB8AC3E}">
        <p14:creationId xmlns:p14="http://schemas.microsoft.com/office/powerpoint/2010/main" val="390306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Waarom CURA</a:t>
            </a:r>
            <a:r>
              <a:rPr lang="nl-NL" dirty="0"/>
              <a:t>?</a:t>
            </a:r>
          </a:p>
        </p:txBody>
      </p:sp>
      <p:sp>
        <p:nvSpPr>
          <p:cNvPr id="3" name="Tijdelijke aanduiding voor inhoud 2"/>
          <p:cNvSpPr>
            <a:spLocks noGrp="1"/>
          </p:cNvSpPr>
          <p:nvPr>
            <p:ph sz="half" idx="2"/>
          </p:nvPr>
        </p:nvSpPr>
        <p:spPr>
          <a:xfrm>
            <a:off x="694944" y="2425655"/>
            <a:ext cx="6010656" cy="3751308"/>
          </a:xfrm>
        </p:spPr>
        <p:txBody>
          <a:bodyPr/>
          <a:lstStyle/>
          <a:p>
            <a:pPr marL="342900" indent="-342900"/>
            <a:r>
              <a:rPr lang="nl-NL" dirty="0"/>
              <a:t>Inzetten op verpleegkundig leiderschap: </a:t>
            </a:r>
            <a:r>
              <a:rPr lang="nl-NL" i="1" dirty="0"/>
              <a:t>reflectie zelf </a:t>
            </a:r>
            <a:r>
              <a:rPr lang="nl-NL" i="1" dirty="0" smtClean="0"/>
              <a:t>initiëren</a:t>
            </a:r>
            <a:r>
              <a:rPr lang="nl-NL" dirty="0" smtClean="0"/>
              <a:t>.</a:t>
            </a:r>
          </a:p>
          <a:p>
            <a:pPr marL="342900" indent="-342900"/>
            <a:r>
              <a:rPr lang="nl-NL" dirty="0" err="1" smtClean="0"/>
              <a:t>Canmeds</a:t>
            </a:r>
            <a:r>
              <a:rPr lang="nl-NL" dirty="0" smtClean="0"/>
              <a:t>: ‘reflectieve beroepshouding’</a:t>
            </a:r>
          </a:p>
          <a:p>
            <a:pPr marL="342900" indent="-342900"/>
            <a:r>
              <a:rPr lang="nl-NL" dirty="0" smtClean="0"/>
              <a:t>Kwaliteitskader </a:t>
            </a:r>
            <a:r>
              <a:rPr lang="nl-NL" sz="2200" dirty="0" smtClean="0"/>
              <a:t>palliatieve </a:t>
            </a:r>
            <a:r>
              <a:rPr lang="nl-NL" sz="2200" dirty="0"/>
              <a:t>zorg </a:t>
            </a:r>
            <a:r>
              <a:rPr lang="nl-NL" sz="2200" dirty="0" smtClean="0"/>
              <a:t>Nederland, Domein 10 (ethisch/juridisch):</a:t>
            </a:r>
            <a:r>
              <a:rPr lang="nl-NL" sz="2000" dirty="0" smtClean="0"/>
              <a:t> </a:t>
            </a:r>
            <a:r>
              <a:rPr lang="nl-NL" sz="1800" dirty="0" smtClean="0"/>
              <a:t>(h)erkennen van ethische kwesties in pal. Zorg (standard 1)</a:t>
            </a:r>
            <a:endParaRPr lang="nl-NL" sz="1800" dirty="0"/>
          </a:p>
        </p:txBody>
      </p:sp>
      <p:pic>
        <p:nvPicPr>
          <p:cNvPr id="6" name="Afbeelding 5"/>
          <p:cNvPicPr>
            <a:picLocks noChangeAspect="1"/>
          </p:cNvPicPr>
          <p:nvPr/>
        </p:nvPicPr>
        <p:blipFill>
          <a:blip r:embed="rId3"/>
          <a:stretch>
            <a:fillRect/>
          </a:stretch>
        </p:blipFill>
        <p:spPr>
          <a:xfrm>
            <a:off x="7579360" y="2110808"/>
            <a:ext cx="3849878" cy="3851197"/>
          </a:xfrm>
          <a:prstGeom prst="rect">
            <a:avLst/>
          </a:prstGeom>
        </p:spPr>
      </p:pic>
      <p:sp>
        <p:nvSpPr>
          <p:cNvPr id="7"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spTree>
    <p:extLst>
      <p:ext uri="{BB962C8B-B14F-4D97-AF65-F5344CB8AC3E}">
        <p14:creationId xmlns:p14="http://schemas.microsoft.com/office/powerpoint/2010/main" val="321794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Ontwikkeling</a:t>
            </a:r>
            <a:endParaRPr lang="nl-NL" dirty="0"/>
          </a:p>
        </p:txBody>
      </p:sp>
      <p:sp>
        <p:nvSpPr>
          <p:cNvPr id="3" name="Tijdelijke aanduiding voor inhoud 2"/>
          <p:cNvSpPr>
            <a:spLocks noGrp="1"/>
          </p:cNvSpPr>
          <p:nvPr>
            <p:ph sz="half" idx="2"/>
          </p:nvPr>
        </p:nvSpPr>
        <p:spPr>
          <a:xfrm>
            <a:off x="694944" y="2425655"/>
            <a:ext cx="10744200" cy="3751308"/>
          </a:xfrm>
        </p:spPr>
        <p:txBody>
          <a:bodyPr/>
          <a:lstStyle/>
          <a:p>
            <a:pPr marL="457200" indent="-457200">
              <a:buAutoNum type="arabicPeriod"/>
            </a:pPr>
            <a:r>
              <a:rPr lang="nl-NL" dirty="0" smtClean="0"/>
              <a:t>Vraag </a:t>
            </a:r>
            <a:r>
              <a:rPr lang="nl-NL" dirty="0"/>
              <a:t>vanuit zorgpraktijk om een laagdrempelig instrument te ontwikkelen ter ondersteuning bij morele dilemma’s in de palliatieve zorg. </a:t>
            </a:r>
            <a:endParaRPr lang="nl-NL" dirty="0" smtClean="0"/>
          </a:p>
          <a:p>
            <a:pPr marL="457200" indent="-457200">
              <a:buAutoNum type="arabicPeriod"/>
            </a:pPr>
            <a:r>
              <a:rPr lang="nl-NL" dirty="0"/>
              <a:t>Deze vraag is opgepakt door onderzoekers vanuit Ethiek, Recht &amp; Humaniora, VUmc met financiering door </a:t>
            </a:r>
            <a:r>
              <a:rPr lang="nl-NL" dirty="0" smtClean="0"/>
              <a:t>		  .</a:t>
            </a:r>
          </a:p>
          <a:p>
            <a:pPr marL="457200" indent="-457200">
              <a:buAutoNum type="arabicPeriod"/>
            </a:pPr>
            <a:endParaRPr lang="nl-NL" dirty="0"/>
          </a:p>
          <a:p>
            <a:pPr marL="0" indent="0">
              <a:buNone/>
            </a:pPr>
            <a:endParaRPr lang="nl-NL" dirty="0"/>
          </a:p>
        </p:txBody>
      </p:sp>
      <p:sp>
        <p:nvSpPr>
          <p:cNvPr id="7"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pic>
        <p:nvPicPr>
          <p:cNvPr id="10" name="Afbeelding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20332" y="3831431"/>
            <a:ext cx="1690547" cy="430817"/>
          </a:xfrm>
          <a:prstGeom prst="rect">
            <a:avLst/>
          </a:prstGeom>
        </p:spPr>
      </p:pic>
    </p:spTree>
    <p:extLst>
      <p:ext uri="{BB962C8B-B14F-4D97-AF65-F5344CB8AC3E}">
        <p14:creationId xmlns:p14="http://schemas.microsoft.com/office/powerpoint/2010/main" val="350769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2"/>
          <a:stretch>
            <a:fillRect/>
          </a:stretch>
        </p:blipFill>
        <p:spPr>
          <a:xfrm>
            <a:off x="6547672" y="2111155"/>
            <a:ext cx="5512545" cy="3222719"/>
          </a:xfrm>
          <a:prstGeom prst="rect">
            <a:avLst/>
          </a:prstGeom>
        </p:spPr>
      </p:pic>
      <p:sp>
        <p:nvSpPr>
          <p:cNvPr id="2" name="Titel 1"/>
          <p:cNvSpPr>
            <a:spLocks noGrp="1"/>
          </p:cNvSpPr>
          <p:nvPr>
            <p:ph type="title"/>
          </p:nvPr>
        </p:nvSpPr>
        <p:spPr/>
        <p:txBody>
          <a:bodyPr/>
          <a:lstStyle/>
          <a:p>
            <a:r>
              <a:rPr lang="nl-NL" dirty="0"/>
              <a:t>Ontwikkeling</a:t>
            </a:r>
          </a:p>
        </p:txBody>
      </p:sp>
      <p:sp>
        <p:nvSpPr>
          <p:cNvPr id="3" name="Tijdelijke aanduiding voor inhoud 2"/>
          <p:cNvSpPr>
            <a:spLocks noGrp="1"/>
          </p:cNvSpPr>
          <p:nvPr>
            <p:ph sz="half" idx="2"/>
          </p:nvPr>
        </p:nvSpPr>
        <p:spPr>
          <a:xfrm>
            <a:off x="694944" y="2425655"/>
            <a:ext cx="4131056" cy="3751308"/>
          </a:xfrm>
        </p:spPr>
        <p:txBody>
          <a:bodyPr/>
          <a:lstStyle/>
          <a:p>
            <a:pPr marL="0" indent="0">
              <a:buNone/>
            </a:pPr>
            <a:r>
              <a:rPr lang="nl-NL" dirty="0" smtClean="0"/>
              <a:t>3. CURA </a:t>
            </a:r>
            <a:r>
              <a:rPr lang="nl-NL" dirty="0"/>
              <a:t>is ontwikkeld in co-creatie met praktijk, zorg &amp; onderwijs (</a:t>
            </a:r>
            <a:r>
              <a:rPr lang="nl-NL" dirty="0" smtClean="0"/>
              <a:t>2017-2019). Middels een </a:t>
            </a:r>
            <a:r>
              <a:rPr lang="nl-NL" dirty="0"/>
              <a:t>r</a:t>
            </a:r>
            <a:r>
              <a:rPr lang="nl-NL" dirty="0" smtClean="0"/>
              <a:t>esponsief</a:t>
            </a:r>
            <a:r>
              <a:rPr lang="nl-NL" dirty="0"/>
              <a:t>, participatief research design </a:t>
            </a:r>
          </a:p>
          <a:p>
            <a:endParaRPr lang="nl-NL" dirty="0"/>
          </a:p>
          <a:p>
            <a:pPr marL="0" indent="0">
              <a:buNone/>
            </a:pPr>
            <a:endParaRPr lang="nl-NL" dirty="0"/>
          </a:p>
          <a:p>
            <a:endParaRPr lang="nl-NL" dirty="0"/>
          </a:p>
        </p:txBody>
      </p:sp>
      <p:pic>
        <p:nvPicPr>
          <p:cNvPr id="6" name="Afbeelding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88882" y="5199893"/>
            <a:ext cx="933678" cy="892826"/>
          </a:xfrm>
          <a:prstGeom prst="rect">
            <a:avLst/>
          </a:prstGeom>
        </p:spPr>
      </p:pic>
      <p:pic>
        <p:nvPicPr>
          <p:cNvPr id="7" name="Afbeelding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26749" y="5326777"/>
            <a:ext cx="950076" cy="952579"/>
          </a:xfrm>
          <a:prstGeom prst="rect">
            <a:avLst/>
          </a:prstGeom>
        </p:spPr>
      </p:pic>
      <p:pic>
        <p:nvPicPr>
          <p:cNvPr id="8" name="Afbeelding 7"/>
          <p:cNvPicPr>
            <a:picLocks noChangeAspect="1"/>
          </p:cNvPicPr>
          <p:nvPr/>
        </p:nvPicPr>
        <p:blipFill>
          <a:blip r:embed="rId5"/>
          <a:stretch>
            <a:fillRect/>
          </a:stretch>
        </p:blipFill>
        <p:spPr>
          <a:xfrm>
            <a:off x="6607841" y="3707983"/>
            <a:ext cx="1074438" cy="1074485"/>
          </a:xfrm>
          <a:prstGeom prst="rect">
            <a:avLst/>
          </a:prstGeom>
        </p:spPr>
      </p:pic>
      <p:pic>
        <p:nvPicPr>
          <p:cNvPr id="9" name="Afbeelding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25669" y="4403702"/>
            <a:ext cx="822003" cy="844376"/>
          </a:xfrm>
          <a:prstGeom prst="rect">
            <a:avLst/>
          </a:prstGeom>
        </p:spPr>
      </p:pic>
      <p:pic>
        <p:nvPicPr>
          <p:cNvPr id="10" name="Afbeelding 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359779" y="1713342"/>
            <a:ext cx="1072061" cy="527500"/>
          </a:xfrm>
          <a:prstGeom prst="rect">
            <a:avLst/>
          </a:prstGeom>
        </p:spPr>
      </p:pic>
      <p:pic>
        <p:nvPicPr>
          <p:cNvPr id="11" name="Afbeelding 1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857214" y="1581292"/>
            <a:ext cx="1606782" cy="587332"/>
          </a:xfrm>
          <a:prstGeom prst="rect">
            <a:avLst/>
          </a:prstGeom>
        </p:spPr>
      </p:pic>
      <p:pic>
        <p:nvPicPr>
          <p:cNvPr id="12" name="Afbeelding 1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901759" y="1009060"/>
            <a:ext cx="1572124" cy="572232"/>
          </a:xfrm>
          <a:prstGeom prst="rect">
            <a:avLst/>
          </a:prstGeom>
        </p:spPr>
      </p:pic>
      <p:sp>
        <p:nvSpPr>
          <p:cNvPr id="13"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spTree>
    <p:extLst>
      <p:ext uri="{BB962C8B-B14F-4D97-AF65-F5344CB8AC3E}">
        <p14:creationId xmlns:p14="http://schemas.microsoft.com/office/powerpoint/2010/main" val="290009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Ontwikkeling</a:t>
            </a:r>
            <a:endParaRPr lang="nl-NL" dirty="0"/>
          </a:p>
        </p:txBody>
      </p:sp>
      <p:sp>
        <p:nvSpPr>
          <p:cNvPr id="3" name="Tijdelijke aanduiding voor inhoud 2"/>
          <p:cNvSpPr>
            <a:spLocks noGrp="1"/>
          </p:cNvSpPr>
          <p:nvPr>
            <p:ph sz="half" idx="2"/>
          </p:nvPr>
        </p:nvSpPr>
        <p:spPr>
          <a:xfrm>
            <a:off x="694944" y="2425655"/>
            <a:ext cx="10744200" cy="3751308"/>
          </a:xfrm>
        </p:spPr>
        <p:txBody>
          <a:bodyPr/>
          <a:lstStyle/>
          <a:p>
            <a:pPr marL="0" indent="0">
              <a:buNone/>
            </a:pPr>
            <a:r>
              <a:rPr lang="nl-NL" dirty="0" smtClean="0"/>
              <a:t>4. </a:t>
            </a:r>
            <a:r>
              <a:rPr lang="nl-NL" dirty="0"/>
              <a:t>Zowel het proces van ontwikkeling als het eindproduct zijn voor alle betrokken partijen als zeer bruikbaar en leerzaam ervaren. </a:t>
            </a:r>
            <a:endParaRPr lang="nl-NL" dirty="0" smtClean="0"/>
          </a:p>
          <a:p>
            <a:pPr marL="0" indent="0">
              <a:buNone/>
            </a:pPr>
            <a:endParaRPr lang="nl-NL" dirty="0"/>
          </a:p>
          <a:p>
            <a:pPr marL="0" indent="0">
              <a:buNone/>
            </a:pPr>
            <a:endParaRPr lang="nl-NL" dirty="0" smtClean="0"/>
          </a:p>
          <a:p>
            <a:pPr marL="0" indent="0">
              <a:buNone/>
            </a:pPr>
            <a:endParaRPr lang="en-US" dirty="0"/>
          </a:p>
          <a:p>
            <a:pPr marL="0" indent="0">
              <a:buNone/>
            </a:pPr>
            <a:endParaRPr lang="nl-NL" dirty="0" smtClean="0"/>
          </a:p>
          <a:p>
            <a:pPr marL="0" indent="0">
              <a:buNone/>
            </a:pPr>
            <a:endParaRPr lang="en-US" dirty="0"/>
          </a:p>
          <a:p>
            <a:pPr marL="0" indent="0">
              <a:buNone/>
            </a:pPr>
            <a:r>
              <a:rPr lang="nl-NL" dirty="0" smtClean="0"/>
              <a:t> </a:t>
            </a:r>
            <a:endParaRPr lang="nl-NL" dirty="0"/>
          </a:p>
          <a:p>
            <a:pPr marL="0" indent="0">
              <a:buNone/>
            </a:pPr>
            <a:endParaRPr lang="nl-NL" dirty="0"/>
          </a:p>
        </p:txBody>
      </p:sp>
      <p:sp>
        <p:nvSpPr>
          <p:cNvPr id="7" name="Tijdelijke aanduiding voor voettekst 3"/>
          <p:cNvSpPr>
            <a:spLocks noGrp="1"/>
          </p:cNvSpPr>
          <p:nvPr>
            <p:ph type="ftr" sz="quarter" idx="11"/>
          </p:nvPr>
        </p:nvSpPr>
        <p:spPr>
          <a:xfrm>
            <a:off x="711200" y="6381750"/>
            <a:ext cx="4114800" cy="365125"/>
          </a:xfrm>
        </p:spPr>
        <p:txBody>
          <a:bodyPr/>
          <a:lstStyle/>
          <a:p>
            <a:r>
              <a:rPr lang="nl-NL" dirty="0" smtClean="0"/>
              <a:t>O2PZ | </a:t>
            </a:r>
            <a:r>
              <a:rPr lang="nl-NL" dirty="0"/>
              <a:t>2021</a:t>
            </a:r>
          </a:p>
        </p:txBody>
      </p:sp>
      <p:sp>
        <p:nvSpPr>
          <p:cNvPr id="6" name="Rechthoek 5"/>
          <p:cNvSpPr/>
          <p:nvPr/>
        </p:nvSpPr>
        <p:spPr>
          <a:xfrm>
            <a:off x="2479040" y="4037149"/>
            <a:ext cx="7967218" cy="1708160"/>
          </a:xfrm>
          <a:prstGeom prst="rect">
            <a:avLst/>
          </a:prstGeom>
          <a:solidFill>
            <a:schemeClr val="bg1">
              <a:lumMod val="95000"/>
            </a:schemeClr>
          </a:solidFill>
        </p:spPr>
        <p:txBody>
          <a:bodyPr wrap="square">
            <a:spAutoFit/>
          </a:bodyPr>
          <a:lstStyle/>
          <a:p>
            <a:r>
              <a:rPr lang="nl-NL" sz="2100" dirty="0" smtClean="0">
                <a:solidFill>
                  <a:srgbClr val="000000"/>
                </a:solidFill>
                <a:latin typeface="Trebuchet MS" panose="020B0603020202020204" pitchFamily="34" charset="0"/>
              </a:rPr>
              <a:t>Ons </a:t>
            </a:r>
            <a:r>
              <a:rPr lang="nl-NL" sz="2100" dirty="0">
                <a:solidFill>
                  <a:srgbClr val="000000"/>
                </a:solidFill>
                <a:latin typeface="Trebuchet MS" panose="020B0603020202020204" pitchFamily="34" charset="0"/>
              </a:rPr>
              <a:t>haalbaarheidsonderzoek </a:t>
            </a:r>
            <a:r>
              <a:rPr lang="nl-NL" sz="2100" dirty="0" smtClean="0">
                <a:solidFill>
                  <a:srgbClr val="000000"/>
                </a:solidFill>
                <a:latin typeface="Trebuchet MS" panose="020B0603020202020204" pitchFamily="34" charset="0"/>
              </a:rPr>
              <a:t>(n=50) toont </a:t>
            </a:r>
            <a:r>
              <a:rPr lang="nl-NL" sz="2100" dirty="0">
                <a:solidFill>
                  <a:srgbClr val="000000"/>
                </a:solidFill>
                <a:latin typeface="Trebuchet MS" panose="020B0603020202020204" pitchFamily="34" charset="0"/>
              </a:rPr>
              <a:t>dat 78% vindt dat CURA </a:t>
            </a:r>
            <a:r>
              <a:rPr lang="nl-NL" sz="2100" b="1" dirty="0">
                <a:solidFill>
                  <a:srgbClr val="609288"/>
                </a:solidFill>
                <a:latin typeface="Trebuchet MS" panose="020B0603020202020204" pitchFamily="34" charset="0"/>
              </a:rPr>
              <a:t>eenvoudig te doorlopen</a:t>
            </a:r>
            <a:r>
              <a:rPr lang="nl-NL" sz="2100" dirty="0">
                <a:solidFill>
                  <a:srgbClr val="609288"/>
                </a:solidFill>
                <a:latin typeface="Trebuchet MS" panose="020B0603020202020204" pitchFamily="34" charset="0"/>
              </a:rPr>
              <a:t> </a:t>
            </a:r>
            <a:r>
              <a:rPr lang="nl-NL" sz="2100" dirty="0">
                <a:solidFill>
                  <a:srgbClr val="000000"/>
                </a:solidFill>
                <a:latin typeface="Trebuchet MS" panose="020B0603020202020204" pitchFamily="34" charset="0"/>
              </a:rPr>
              <a:t>is. Het stappenplan is </a:t>
            </a:r>
            <a:r>
              <a:rPr lang="nl-NL" sz="2100" b="1" dirty="0">
                <a:solidFill>
                  <a:srgbClr val="609288"/>
                </a:solidFill>
                <a:latin typeface="Trebuchet MS" panose="020B0603020202020204" pitchFamily="34" charset="0"/>
              </a:rPr>
              <a:t>helder</a:t>
            </a:r>
            <a:r>
              <a:rPr lang="nl-NL" sz="2100" dirty="0">
                <a:solidFill>
                  <a:srgbClr val="000000"/>
                </a:solidFill>
                <a:latin typeface="Trebuchet MS" panose="020B0603020202020204" pitchFamily="34" charset="0"/>
              </a:rPr>
              <a:t> beschreven (80%) en is toegankelijk (74</a:t>
            </a:r>
            <a:r>
              <a:rPr lang="nl-NL" sz="2100" dirty="0" smtClean="0">
                <a:solidFill>
                  <a:srgbClr val="000000"/>
                </a:solidFill>
                <a:latin typeface="Trebuchet MS" panose="020B0603020202020204" pitchFamily="34" charset="0"/>
              </a:rPr>
              <a:t>%). </a:t>
            </a:r>
            <a:r>
              <a:rPr lang="nl-NL" sz="2100" dirty="0">
                <a:solidFill>
                  <a:srgbClr val="000000"/>
                </a:solidFill>
                <a:latin typeface="Trebuchet MS" panose="020B0603020202020204" pitchFamily="34" charset="0"/>
              </a:rPr>
              <a:t>52% vindt CURA </a:t>
            </a:r>
            <a:r>
              <a:rPr lang="nl-NL" sz="2100" b="1" dirty="0">
                <a:solidFill>
                  <a:srgbClr val="609288"/>
                </a:solidFill>
                <a:latin typeface="Trebuchet MS" panose="020B0603020202020204" pitchFamily="34" charset="0"/>
              </a:rPr>
              <a:t>toepasbaar</a:t>
            </a:r>
            <a:r>
              <a:rPr lang="nl-NL" sz="2100" dirty="0">
                <a:solidFill>
                  <a:srgbClr val="609288"/>
                </a:solidFill>
                <a:latin typeface="Trebuchet MS" panose="020B0603020202020204" pitchFamily="34" charset="0"/>
              </a:rPr>
              <a:t> </a:t>
            </a:r>
            <a:r>
              <a:rPr lang="nl-NL" sz="2100" b="1" dirty="0">
                <a:solidFill>
                  <a:srgbClr val="609288"/>
                </a:solidFill>
                <a:latin typeface="Trebuchet MS" panose="020B0603020202020204" pitchFamily="34" charset="0"/>
              </a:rPr>
              <a:t>in de dagelijkse </a:t>
            </a:r>
            <a:r>
              <a:rPr lang="nl-NL" sz="2100" b="1" dirty="0" smtClean="0">
                <a:solidFill>
                  <a:srgbClr val="609288"/>
                </a:solidFill>
                <a:latin typeface="Trebuchet MS" panose="020B0603020202020204" pitchFamily="34" charset="0"/>
              </a:rPr>
              <a:t>praktijk</a:t>
            </a:r>
            <a:r>
              <a:rPr lang="nl-NL" sz="2100" dirty="0" smtClean="0">
                <a:solidFill>
                  <a:srgbClr val="000000"/>
                </a:solidFill>
                <a:latin typeface="Trebuchet MS" panose="020B0603020202020204" pitchFamily="34" charset="0"/>
              </a:rPr>
              <a:t>.</a:t>
            </a:r>
            <a:endParaRPr lang="nl-NL" sz="2100" dirty="0">
              <a:solidFill>
                <a:srgbClr val="000000"/>
              </a:solidFill>
              <a:latin typeface="Trebuchet MS" panose="020B0603020202020204" pitchFamily="34" charset="0"/>
            </a:endParaRPr>
          </a:p>
          <a:p>
            <a:endParaRPr lang="nl-NL" sz="2100" dirty="0"/>
          </a:p>
        </p:txBody>
      </p:sp>
    </p:spTree>
    <p:extLst>
      <p:ext uri="{BB962C8B-B14F-4D97-AF65-F5344CB8AC3E}">
        <p14:creationId xmlns:p14="http://schemas.microsoft.com/office/powerpoint/2010/main" val="412231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sterdamUMC.potx" id="{91FEFCCD-0BDC-4B57-B7FB-E2FF7E5D6731}" vid="{B9EBA2E9-AD7F-4176-960C-D6582B82209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1051</Words>
  <Application>Microsoft Office PowerPoint</Application>
  <PresentationFormat>Breedbeeld</PresentationFormat>
  <Paragraphs>150</Paragraphs>
  <Slides>21</Slides>
  <Notes>10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21</vt:i4>
      </vt:variant>
    </vt:vector>
  </HeadingPairs>
  <TitlesOfParts>
    <vt:vector size="26" baseType="lpstr">
      <vt:lpstr>Arial</vt:lpstr>
      <vt:lpstr>Calibri</vt:lpstr>
      <vt:lpstr>Trebuchet MS</vt:lpstr>
      <vt:lpstr>Wingdings</vt:lpstr>
      <vt:lpstr>Kantoorthema</vt:lpstr>
      <vt:lpstr>CURA: reflecteren op lastige situaties in de (palliatieve) zorg</vt:lpstr>
      <vt:lpstr>Programma workshop</vt:lpstr>
      <vt:lpstr>PowerPoint-presentatie</vt:lpstr>
      <vt:lpstr>Wat is CURA?</vt:lpstr>
      <vt:lpstr>Waarom CURA?</vt:lpstr>
      <vt:lpstr>Waarom CURA?</vt:lpstr>
      <vt:lpstr>Ontwikkeling</vt:lpstr>
      <vt:lpstr>Ontwikkeling</vt:lpstr>
      <vt:lpstr>Ontwikkeling</vt:lpstr>
      <vt:lpstr>Ontwikkelingin beeld</vt:lpstr>
      <vt:lpstr>Criteria CURA</vt:lpstr>
      <vt:lpstr>Gebruik van CURA: praktijk</vt:lpstr>
      <vt:lpstr>CURA</vt:lpstr>
      <vt:lpstr>PowerPoint-presentatie</vt:lpstr>
      <vt:lpstr>PowerPoint-presentatie</vt:lpstr>
      <vt:lpstr>Zie ook website van de V&amp;VN:</vt:lpstr>
      <vt:lpstr>CURA in het onderwijs</vt:lpstr>
      <vt:lpstr>Mogelijke invulling lessen</vt:lpstr>
      <vt:lpstr>In gesprek</vt:lpstr>
      <vt:lpstr>Afsluiting</vt:lpstr>
      <vt:lpstr>Hartelijk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CURA: ondersteuning bij moreel lastige situaties in de zorg. Handvatten voor praktijk en onderwijs</dc:title>
  <dc:creator>Jojanneke Thiesen</dc:creator>
  <cp:lastModifiedBy>Kröger, L.C. (Charlotte)</cp:lastModifiedBy>
  <cp:revision>31</cp:revision>
  <dcterms:created xsi:type="dcterms:W3CDTF">2021-03-16T16:47:01Z</dcterms:created>
  <dcterms:modified xsi:type="dcterms:W3CDTF">2021-04-13T12:50:20Z</dcterms:modified>
</cp:coreProperties>
</file>