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342" r:id="rId3"/>
    <p:sldId id="280" r:id="rId4"/>
    <p:sldId id="390" r:id="rId5"/>
    <p:sldId id="389" r:id="rId6"/>
    <p:sldId id="343" r:id="rId7"/>
    <p:sldId id="392" r:id="rId8"/>
    <p:sldId id="395" r:id="rId9"/>
    <p:sldId id="394" r:id="rId10"/>
    <p:sldId id="384" r:id="rId11"/>
    <p:sldId id="393" r:id="rId12"/>
    <p:sldId id="391" r:id="rId13"/>
    <p:sldId id="380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gezaal, R." initials="LR" lastIdx="1" clrIdx="0">
    <p:extLst>
      <p:ext uri="{19B8F6BF-5375-455C-9EA6-DF929625EA0E}">
        <p15:presenceInfo xmlns:p15="http://schemas.microsoft.com/office/powerpoint/2012/main" userId="Langezaal, R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F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5" autoAdjust="0"/>
    <p:restoredTop sz="70141"/>
  </p:normalViewPr>
  <p:slideViewPr>
    <p:cSldViewPr snapToGrid="0">
      <p:cViewPr varScale="1">
        <p:scale>
          <a:sx n="84" d="100"/>
          <a:sy n="84" d="100"/>
        </p:scale>
        <p:origin x="2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A119AD-FBFD-4A6E-BA5E-3F421C390709}" type="doc">
      <dgm:prSet loTypeId="urn:microsoft.com/office/officeart/2005/8/layout/hierarchy1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C5A7AC1-D01E-45C2-935C-6EC3D7252BFB}">
      <dgm:prSet/>
      <dgm:spPr/>
      <dgm:t>
        <a:bodyPr/>
        <a:lstStyle/>
        <a:p>
          <a:r>
            <a:rPr lang="nl-NL" b="1" i="0" dirty="0"/>
            <a:t>Workshop</a:t>
          </a:r>
        </a:p>
        <a:p>
          <a:r>
            <a:rPr lang="nl-NL" b="1" i="0" dirty="0"/>
            <a:t>Van </a:t>
          </a:r>
          <a:r>
            <a:rPr lang="nl-NL" b="1" i="0" dirty="0" err="1"/>
            <a:t>Toolbox</a:t>
          </a:r>
          <a:r>
            <a:rPr lang="nl-NL" b="1" i="0" dirty="0"/>
            <a:t> naar kennisoverdracht</a:t>
          </a:r>
          <a:endParaRPr lang="en-US" dirty="0"/>
        </a:p>
      </dgm:t>
    </dgm:pt>
    <dgm:pt modelId="{F79D0702-CCEF-46ED-93E6-0DFE6D3E79E7}" type="parTrans" cxnId="{D11198AB-6BC2-4EA3-9DEC-EEE49FD3F193}">
      <dgm:prSet/>
      <dgm:spPr/>
      <dgm:t>
        <a:bodyPr/>
        <a:lstStyle/>
        <a:p>
          <a:endParaRPr lang="en-US"/>
        </a:p>
      </dgm:t>
    </dgm:pt>
    <dgm:pt modelId="{41CFB2C1-63CD-4BB3-953E-E07211B65202}" type="sibTrans" cxnId="{D11198AB-6BC2-4EA3-9DEC-EEE49FD3F193}">
      <dgm:prSet/>
      <dgm:spPr/>
      <dgm:t>
        <a:bodyPr/>
        <a:lstStyle/>
        <a:p>
          <a:endParaRPr lang="en-US"/>
        </a:p>
      </dgm:t>
    </dgm:pt>
    <dgm:pt modelId="{83CACE37-16F0-4D37-9E37-9C888BA48C10}">
      <dgm:prSet/>
      <dgm:spPr/>
      <dgm:t>
        <a:bodyPr/>
        <a:lstStyle/>
        <a:p>
          <a:r>
            <a:rPr lang="nl-NL" b="1" i="0" dirty="0"/>
            <a:t>Marjolein Verkammen - Baarda</a:t>
          </a:r>
        </a:p>
        <a:p>
          <a:r>
            <a:rPr lang="nl-NL" b="1" i="0" dirty="0"/>
            <a:t>en Jojanneke Thiesen, van </a:t>
          </a:r>
          <a:r>
            <a:rPr lang="nl-NL" b="1" i="0" dirty="0" err="1"/>
            <a:t>Staveren</a:t>
          </a:r>
          <a:endParaRPr lang="en-US" dirty="0"/>
        </a:p>
      </dgm:t>
    </dgm:pt>
    <dgm:pt modelId="{68C9197D-7D11-4787-894A-58B09DA8EEBE}" type="parTrans" cxnId="{2BF97FFB-D983-47BF-A3A7-38DB62E6FEEF}">
      <dgm:prSet/>
      <dgm:spPr/>
      <dgm:t>
        <a:bodyPr/>
        <a:lstStyle/>
        <a:p>
          <a:endParaRPr lang="en-US"/>
        </a:p>
      </dgm:t>
    </dgm:pt>
    <dgm:pt modelId="{324C474B-E64B-43AF-ADFA-8E4ACF97497A}" type="sibTrans" cxnId="{2BF97FFB-D983-47BF-A3A7-38DB62E6FEEF}">
      <dgm:prSet/>
      <dgm:spPr/>
      <dgm:t>
        <a:bodyPr/>
        <a:lstStyle/>
        <a:p>
          <a:endParaRPr lang="en-US"/>
        </a:p>
      </dgm:t>
    </dgm:pt>
    <dgm:pt modelId="{D09BBDBF-0516-ED4B-8DC5-FD5CE1C33814}" type="pres">
      <dgm:prSet presAssocID="{94A119AD-FBFD-4A6E-BA5E-3F421C39070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9D75355-ED5D-A24F-9AE4-0FA2AA6BAEEE}" type="pres">
      <dgm:prSet presAssocID="{0C5A7AC1-D01E-45C2-935C-6EC3D7252BFB}" presName="hierRoot1" presStyleCnt="0"/>
      <dgm:spPr/>
    </dgm:pt>
    <dgm:pt modelId="{C826461E-46E8-0745-8899-78ED093A3AAF}" type="pres">
      <dgm:prSet presAssocID="{0C5A7AC1-D01E-45C2-935C-6EC3D7252BFB}" presName="composite" presStyleCnt="0"/>
      <dgm:spPr/>
    </dgm:pt>
    <dgm:pt modelId="{498A0E48-D5FC-D044-A99D-6D8D5E26B8E9}" type="pres">
      <dgm:prSet presAssocID="{0C5A7AC1-D01E-45C2-935C-6EC3D7252BFB}" presName="background" presStyleLbl="node0" presStyleIdx="0" presStyleCnt="2"/>
      <dgm:spPr/>
    </dgm:pt>
    <dgm:pt modelId="{DDCEA8B4-8288-CF47-8292-57AB95E55602}" type="pres">
      <dgm:prSet presAssocID="{0C5A7AC1-D01E-45C2-935C-6EC3D7252BFB}" presName="text" presStyleLbl="fgAcc0" presStyleIdx="0" presStyleCnt="2">
        <dgm:presLayoutVars>
          <dgm:chPref val="3"/>
        </dgm:presLayoutVars>
      </dgm:prSet>
      <dgm:spPr/>
    </dgm:pt>
    <dgm:pt modelId="{61505C2C-6A55-6846-92E7-5FF1DAC60CB5}" type="pres">
      <dgm:prSet presAssocID="{0C5A7AC1-D01E-45C2-935C-6EC3D7252BFB}" presName="hierChild2" presStyleCnt="0"/>
      <dgm:spPr/>
    </dgm:pt>
    <dgm:pt modelId="{C4B1DF01-7386-D140-83F4-0034A70F34D4}" type="pres">
      <dgm:prSet presAssocID="{83CACE37-16F0-4D37-9E37-9C888BA48C10}" presName="hierRoot1" presStyleCnt="0"/>
      <dgm:spPr/>
    </dgm:pt>
    <dgm:pt modelId="{6336738F-16AB-D843-B258-BE921E09D86A}" type="pres">
      <dgm:prSet presAssocID="{83CACE37-16F0-4D37-9E37-9C888BA48C10}" presName="composite" presStyleCnt="0"/>
      <dgm:spPr/>
    </dgm:pt>
    <dgm:pt modelId="{46C4E189-11AA-CD4E-ACB9-35F41C544665}" type="pres">
      <dgm:prSet presAssocID="{83CACE37-16F0-4D37-9E37-9C888BA48C10}" presName="background" presStyleLbl="node0" presStyleIdx="1" presStyleCnt="2"/>
      <dgm:spPr/>
    </dgm:pt>
    <dgm:pt modelId="{B19FCA10-6C8B-7A4D-9714-74A211192230}" type="pres">
      <dgm:prSet presAssocID="{83CACE37-16F0-4D37-9E37-9C888BA48C10}" presName="text" presStyleLbl="fgAcc0" presStyleIdx="1" presStyleCnt="2">
        <dgm:presLayoutVars>
          <dgm:chPref val="3"/>
        </dgm:presLayoutVars>
      </dgm:prSet>
      <dgm:spPr/>
    </dgm:pt>
    <dgm:pt modelId="{84C3E8D5-D27D-A848-A0D1-43DB831390DE}" type="pres">
      <dgm:prSet presAssocID="{83CACE37-16F0-4D37-9E37-9C888BA48C10}" presName="hierChild2" presStyleCnt="0"/>
      <dgm:spPr/>
    </dgm:pt>
  </dgm:ptLst>
  <dgm:cxnLst>
    <dgm:cxn modelId="{1B9F9193-62B9-B24F-9BD8-0523017E74F9}" type="presOf" srcId="{94A119AD-FBFD-4A6E-BA5E-3F421C390709}" destId="{D09BBDBF-0516-ED4B-8DC5-FD5CE1C33814}" srcOrd="0" destOrd="0" presId="urn:microsoft.com/office/officeart/2005/8/layout/hierarchy1"/>
    <dgm:cxn modelId="{D11198AB-6BC2-4EA3-9DEC-EEE49FD3F193}" srcId="{94A119AD-FBFD-4A6E-BA5E-3F421C390709}" destId="{0C5A7AC1-D01E-45C2-935C-6EC3D7252BFB}" srcOrd="0" destOrd="0" parTransId="{F79D0702-CCEF-46ED-93E6-0DFE6D3E79E7}" sibTransId="{41CFB2C1-63CD-4BB3-953E-E07211B65202}"/>
    <dgm:cxn modelId="{832603F5-EBDB-9F4D-A79C-310F4719D1E2}" type="presOf" srcId="{0C5A7AC1-D01E-45C2-935C-6EC3D7252BFB}" destId="{DDCEA8B4-8288-CF47-8292-57AB95E55602}" srcOrd="0" destOrd="0" presId="urn:microsoft.com/office/officeart/2005/8/layout/hierarchy1"/>
    <dgm:cxn modelId="{60ACDFF8-2259-A64F-87FF-72A6881EBF54}" type="presOf" srcId="{83CACE37-16F0-4D37-9E37-9C888BA48C10}" destId="{B19FCA10-6C8B-7A4D-9714-74A211192230}" srcOrd="0" destOrd="0" presId="urn:microsoft.com/office/officeart/2005/8/layout/hierarchy1"/>
    <dgm:cxn modelId="{2BF97FFB-D983-47BF-A3A7-38DB62E6FEEF}" srcId="{94A119AD-FBFD-4A6E-BA5E-3F421C390709}" destId="{83CACE37-16F0-4D37-9E37-9C888BA48C10}" srcOrd="1" destOrd="0" parTransId="{68C9197D-7D11-4787-894A-58B09DA8EEBE}" sibTransId="{324C474B-E64B-43AF-ADFA-8E4ACF97497A}"/>
    <dgm:cxn modelId="{B9A08C6A-C792-3C41-87EB-2A9321D8A772}" type="presParOf" srcId="{D09BBDBF-0516-ED4B-8DC5-FD5CE1C33814}" destId="{99D75355-ED5D-A24F-9AE4-0FA2AA6BAEEE}" srcOrd="0" destOrd="0" presId="urn:microsoft.com/office/officeart/2005/8/layout/hierarchy1"/>
    <dgm:cxn modelId="{A9115E80-13D8-6043-8ECA-8BDF87D18D7A}" type="presParOf" srcId="{99D75355-ED5D-A24F-9AE4-0FA2AA6BAEEE}" destId="{C826461E-46E8-0745-8899-78ED093A3AAF}" srcOrd="0" destOrd="0" presId="urn:microsoft.com/office/officeart/2005/8/layout/hierarchy1"/>
    <dgm:cxn modelId="{FDF02E55-0A91-7845-8FB6-CD50FB8F6F9E}" type="presParOf" srcId="{C826461E-46E8-0745-8899-78ED093A3AAF}" destId="{498A0E48-D5FC-D044-A99D-6D8D5E26B8E9}" srcOrd="0" destOrd="0" presId="urn:microsoft.com/office/officeart/2005/8/layout/hierarchy1"/>
    <dgm:cxn modelId="{747F1417-9ED8-6241-82D4-42B0F8258B5A}" type="presParOf" srcId="{C826461E-46E8-0745-8899-78ED093A3AAF}" destId="{DDCEA8B4-8288-CF47-8292-57AB95E55602}" srcOrd="1" destOrd="0" presId="urn:microsoft.com/office/officeart/2005/8/layout/hierarchy1"/>
    <dgm:cxn modelId="{D293656A-242C-CA4E-A375-AB2111F0E9EA}" type="presParOf" srcId="{99D75355-ED5D-A24F-9AE4-0FA2AA6BAEEE}" destId="{61505C2C-6A55-6846-92E7-5FF1DAC60CB5}" srcOrd="1" destOrd="0" presId="urn:microsoft.com/office/officeart/2005/8/layout/hierarchy1"/>
    <dgm:cxn modelId="{093A17D3-9931-C24E-826E-31BD37BAD051}" type="presParOf" srcId="{D09BBDBF-0516-ED4B-8DC5-FD5CE1C33814}" destId="{C4B1DF01-7386-D140-83F4-0034A70F34D4}" srcOrd="1" destOrd="0" presId="urn:microsoft.com/office/officeart/2005/8/layout/hierarchy1"/>
    <dgm:cxn modelId="{FD786C30-D60E-E145-BA3C-65B13B63BC52}" type="presParOf" srcId="{C4B1DF01-7386-D140-83F4-0034A70F34D4}" destId="{6336738F-16AB-D843-B258-BE921E09D86A}" srcOrd="0" destOrd="0" presId="urn:microsoft.com/office/officeart/2005/8/layout/hierarchy1"/>
    <dgm:cxn modelId="{399D8DAC-B3B3-4146-A546-EFE1DA96F322}" type="presParOf" srcId="{6336738F-16AB-D843-B258-BE921E09D86A}" destId="{46C4E189-11AA-CD4E-ACB9-35F41C544665}" srcOrd="0" destOrd="0" presId="urn:microsoft.com/office/officeart/2005/8/layout/hierarchy1"/>
    <dgm:cxn modelId="{C5B54396-D91C-1B48-8D7C-D7AEC9DB0EC3}" type="presParOf" srcId="{6336738F-16AB-D843-B258-BE921E09D86A}" destId="{B19FCA10-6C8B-7A4D-9714-74A211192230}" srcOrd="1" destOrd="0" presId="urn:microsoft.com/office/officeart/2005/8/layout/hierarchy1"/>
    <dgm:cxn modelId="{EDA85251-2637-6640-BC6D-BD43E3132F56}" type="presParOf" srcId="{C4B1DF01-7386-D140-83F4-0034A70F34D4}" destId="{84C3E8D5-D27D-A848-A0D1-43DB831390D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A0E48-D5FC-D044-A99D-6D8D5E26B8E9}">
      <dsp:nvSpPr>
        <dsp:cNvPr id="0" name=""/>
        <dsp:cNvSpPr/>
      </dsp:nvSpPr>
      <dsp:spPr>
        <a:xfrm>
          <a:off x="913" y="38769"/>
          <a:ext cx="3207250" cy="203660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CEA8B4-8288-CF47-8292-57AB95E55602}">
      <dsp:nvSpPr>
        <dsp:cNvPr id="0" name=""/>
        <dsp:cNvSpPr/>
      </dsp:nvSpPr>
      <dsp:spPr>
        <a:xfrm>
          <a:off x="357274" y="377312"/>
          <a:ext cx="3207250" cy="2036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b="1" i="0" kern="1200" dirty="0"/>
            <a:t>Workshop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b="1" i="0" kern="1200" dirty="0"/>
            <a:t>Van </a:t>
          </a:r>
          <a:r>
            <a:rPr lang="nl-NL" sz="2500" b="1" i="0" kern="1200" dirty="0" err="1"/>
            <a:t>Toolbox</a:t>
          </a:r>
          <a:r>
            <a:rPr lang="nl-NL" sz="2500" b="1" i="0" kern="1200" dirty="0"/>
            <a:t> naar kennisoverdracht</a:t>
          </a:r>
          <a:endParaRPr lang="en-US" sz="2500" kern="1200" dirty="0"/>
        </a:p>
      </dsp:txBody>
      <dsp:txXfrm>
        <a:off x="416924" y="436962"/>
        <a:ext cx="3087950" cy="1917304"/>
      </dsp:txXfrm>
    </dsp:sp>
    <dsp:sp modelId="{46C4E189-11AA-CD4E-ACB9-35F41C544665}">
      <dsp:nvSpPr>
        <dsp:cNvPr id="0" name=""/>
        <dsp:cNvSpPr/>
      </dsp:nvSpPr>
      <dsp:spPr>
        <a:xfrm>
          <a:off x="3920887" y="38769"/>
          <a:ext cx="3207250" cy="203660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FCA10-6C8B-7A4D-9714-74A211192230}">
      <dsp:nvSpPr>
        <dsp:cNvPr id="0" name=""/>
        <dsp:cNvSpPr/>
      </dsp:nvSpPr>
      <dsp:spPr>
        <a:xfrm>
          <a:off x="4277248" y="377312"/>
          <a:ext cx="3207250" cy="2036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b="1" i="0" kern="1200" dirty="0"/>
            <a:t>Marjolein Verkammen - Baarda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b="1" i="0" kern="1200" dirty="0"/>
            <a:t>en Jojanneke Thiesen, van </a:t>
          </a:r>
          <a:r>
            <a:rPr lang="nl-NL" sz="2500" b="1" i="0" kern="1200" dirty="0" err="1"/>
            <a:t>Staveren</a:t>
          </a:r>
          <a:endParaRPr lang="en-US" sz="2500" kern="1200" dirty="0"/>
        </a:p>
      </dsp:txBody>
      <dsp:txXfrm>
        <a:off x="4336898" y="436962"/>
        <a:ext cx="3087950" cy="1917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6D3BD-85D1-DE4B-8DDB-3CF4078D21DF}" type="datetimeFigureOut">
              <a:rPr lang="nl-NL" smtClean="0"/>
              <a:t>15-06-2021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55856-3CD5-FD4D-A313-8A2ABED54B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362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55856-3CD5-FD4D-A313-8A2ABED54B4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3938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55856-3CD5-FD4D-A313-8A2ABED54B4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2605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55856-3CD5-FD4D-A313-8A2ABED54B4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5758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55856-3CD5-FD4D-A313-8A2ABED54B4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5075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55856-3CD5-FD4D-A313-8A2ABED54B4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6387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55856-3CD5-FD4D-A313-8A2ABED54B4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1791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10" name="Google Shape;41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2047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55856-3CD5-FD4D-A313-8A2ABED54B4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6328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55856-3CD5-FD4D-A313-8A2ABED54B4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406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6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743237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55856-3CD5-FD4D-A313-8A2ABED54B4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5734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55856-3CD5-FD4D-A313-8A2ABED54B4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9859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55856-3CD5-FD4D-A313-8A2ABED54B4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5893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75F3-2B07-4150-A019-E65DB4CDB267}" type="datetimeFigureOut">
              <a:rPr lang="nl-NL" smtClean="0"/>
              <a:t>15-06-2021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1B9A-A4EB-4AAF-9AA6-3C19C2FDD3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850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75F3-2B07-4150-A019-E65DB4CDB267}" type="datetimeFigureOut">
              <a:rPr lang="nl-NL" smtClean="0"/>
              <a:t>15-06-2021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1B9A-A4EB-4AAF-9AA6-3C19C2FDD3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008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75F3-2B07-4150-A019-E65DB4CDB267}" type="datetimeFigureOut">
              <a:rPr lang="nl-NL" smtClean="0"/>
              <a:t>15-06-2021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1B9A-A4EB-4AAF-9AA6-3C19C2FDD3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811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ofdstuk / 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 userDrawn="1"/>
        </p:nvSpPr>
        <p:spPr>
          <a:xfrm>
            <a:off x="4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F141CB-349E-FE4C-BB83-B5591FB56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8112" y="1953387"/>
            <a:ext cx="8875776" cy="295122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5333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72111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kst breed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 userDrawn="1"/>
        </p:nvSpPr>
        <p:spPr>
          <a:xfrm>
            <a:off x="4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2" y="865193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2" y="3214691"/>
            <a:ext cx="10320817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2" y="1837715"/>
            <a:ext cx="10320817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1200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en beeld lichter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B46B7842-122D-E84C-99D1-EFA6A165BC47}"/>
              </a:ext>
            </a:extLst>
          </p:cNvPr>
          <p:cNvSpPr/>
          <p:nvPr userDrawn="1"/>
        </p:nvSpPr>
        <p:spPr>
          <a:xfrm>
            <a:off x="4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2" y="865193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2" y="3214691"/>
            <a:ext cx="4838700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2" y="1837715"/>
            <a:ext cx="4838700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1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87BFF7B8-9CD1-A44C-A444-CB268B4FD64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1" y="0"/>
            <a:ext cx="6106585" cy="6858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3837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ofdstuk / quote 2 met footer">
  <p:cSld name="Hoofdstuk / quote 2 met foot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7"/>
          <p:cNvSpPr txBox="1">
            <a:spLocks noGrp="1"/>
          </p:cNvSpPr>
          <p:nvPr>
            <p:ph type="body" idx="1"/>
          </p:nvPr>
        </p:nvSpPr>
        <p:spPr>
          <a:xfrm>
            <a:off x="1658112" y="1953387"/>
            <a:ext cx="8875776" cy="2951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marR="0" lvl="0" indent="-304792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33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317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571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571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7"/>
          <p:cNvSpPr/>
          <p:nvPr/>
        </p:nvSpPr>
        <p:spPr>
          <a:xfrm>
            <a:off x="0" y="5992813"/>
            <a:ext cx="12192000" cy="8651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7"/>
          <p:cNvSpPr/>
          <p:nvPr/>
        </p:nvSpPr>
        <p:spPr>
          <a:xfrm>
            <a:off x="597408" y="4834821"/>
            <a:ext cx="2194560" cy="21945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2100" y="5096257"/>
            <a:ext cx="1929333" cy="139804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7"/>
          <p:cNvSpPr txBox="1"/>
          <p:nvPr/>
        </p:nvSpPr>
        <p:spPr>
          <a:xfrm>
            <a:off x="7343817" y="6281777"/>
            <a:ext cx="3852672" cy="28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nl-NL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Dit programma wordt mogelijk gemaakt door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99683" y="6232144"/>
            <a:ext cx="1393613" cy="336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807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75F3-2B07-4150-A019-E65DB4CDB267}" type="datetimeFigureOut">
              <a:rPr lang="nl-NL" smtClean="0"/>
              <a:t>15-06-2021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1B9A-A4EB-4AAF-9AA6-3C19C2FDD3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3669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75F3-2B07-4150-A019-E65DB4CDB267}" type="datetimeFigureOut">
              <a:rPr lang="nl-NL" smtClean="0"/>
              <a:t>15-06-2021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1B9A-A4EB-4AAF-9AA6-3C19C2FDD3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7798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75F3-2B07-4150-A019-E65DB4CDB267}" type="datetimeFigureOut">
              <a:rPr lang="nl-NL" smtClean="0"/>
              <a:t>15-06-2021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1B9A-A4EB-4AAF-9AA6-3C19C2FDD3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5332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75F3-2B07-4150-A019-E65DB4CDB267}" type="datetimeFigureOut">
              <a:rPr lang="nl-NL" smtClean="0"/>
              <a:t>15-06-2021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1B9A-A4EB-4AAF-9AA6-3C19C2FDD3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13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75F3-2B07-4150-A019-E65DB4CDB267}" type="datetimeFigureOut">
              <a:rPr lang="nl-NL" smtClean="0"/>
              <a:t>15-06-2021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1B9A-A4EB-4AAF-9AA6-3C19C2FDD3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871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75F3-2B07-4150-A019-E65DB4CDB267}" type="datetimeFigureOut">
              <a:rPr lang="nl-NL" smtClean="0"/>
              <a:t>15-06-2021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1B9A-A4EB-4AAF-9AA6-3C19C2FDD3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3453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75F3-2B07-4150-A019-E65DB4CDB267}" type="datetimeFigureOut">
              <a:rPr lang="nl-NL" smtClean="0"/>
              <a:t>15-06-2021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1B9A-A4EB-4AAF-9AA6-3C19C2FDD3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3099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75F3-2B07-4150-A019-E65DB4CDB267}" type="datetimeFigureOut">
              <a:rPr lang="nl-NL" smtClean="0"/>
              <a:t>15-06-2021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1B9A-A4EB-4AAF-9AA6-3C19C2FDD3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326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C75F3-2B07-4150-A019-E65DB4CDB267}" type="datetimeFigureOut">
              <a:rPr lang="nl-NL" smtClean="0"/>
              <a:t>15-06-2021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91B9A-A4EB-4AAF-9AA6-3C19C2FDD3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964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hyperlink" Target="https://palliaweb.nl/onderwijsmaterialen/kijken-in-de-ziel-gesprekken-over-rouw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alliaweb.nl/onderwijsmaterialen/keuzedeel-palliatieve-zorg-mbo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s://palliaweb.nl/onderwijsmaterialen/b-learning-pakket-palliatieve-z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palliaweb.nl/nieuws/2020/leerwerkplek-zingeving-in-de-palliatieve-zorg-onli" TargetMode="External"/><Relationship Id="rId5" Type="http://schemas.openxmlformats.org/officeDocument/2006/relationships/hyperlink" Target="https://palliaweb.nl/onderwijsmaterialen/kijken-in-de-ziel-gesprekken-over-rouw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5.jpg"/><Relationship Id="rId9" Type="http://schemas.openxmlformats.org/officeDocument/2006/relationships/hyperlink" Target="https://palliaweb.nl/opleidingen/covid-19-en-palliatieve-zorg-basisscholing-3-miss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hyperlink" Target="https://palliaweb.nl/onderwijsmaterialen/b-learning-pakket-palliatieve-zor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6.jpeg"/><Relationship Id="rId4" Type="http://schemas.openxmlformats.org/officeDocument/2006/relationships/hyperlink" Target="https://palliaweb.nl/onderwijsmaterialen/keuzedeel-palliatieve-zorg-mb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anner symposium 2021 2"/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1" b="1962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graphicFrame>
        <p:nvGraphicFramePr>
          <p:cNvPr id="5" name="Tijdelijke aanduiding voor tekst 2">
            <a:extLst>
              <a:ext uri="{FF2B5EF4-FFF2-40B4-BE49-F238E27FC236}">
                <a16:creationId xmlns:a16="http://schemas.microsoft.com/office/drawing/2014/main" id="{BCFE3F36-CAF8-4812-9396-796C4088A6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6340997"/>
              </p:ext>
            </p:extLst>
          </p:nvPr>
        </p:nvGraphicFramePr>
        <p:xfrm>
          <a:off x="4223982" y="3752850"/>
          <a:ext cx="7485413" cy="245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7075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AC4F62A1-0C55-AF4A-9C6A-DF80FE65B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270" y="-17257"/>
            <a:ext cx="6818728" cy="6858000"/>
          </a:xfrm>
          <a:prstGeom prst="rect">
            <a:avLst/>
          </a:prstGeom>
        </p:spPr>
      </p:pic>
      <p:sp>
        <p:nvSpPr>
          <p:cNvPr id="2" name="Tijdelijke aanduiding voor tekst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>
                <a:latin typeface="Chalkduster" panose="03050602040202020205" pitchFamily="66" charset="0"/>
              </a:rPr>
              <a:t>Actieve werkvormen: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9"/>
          </p:nvPr>
        </p:nvSpPr>
        <p:spPr>
          <a:xfrm>
            <a:off x="869342" y="1555531"/>
            <a:ext cx="4838700" cy="1659157"/>
          </a:xfrm>
        </p:spPr>
        <p:txBody>
          <a:bodyPr>
            <a:no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1800" b="0" dirty="0">
                <a:solidFill>
                  <a:schemeClr val="bg1"/>
                </a:solidFill>
                <a:latin typeface="Chalkduster" panose="03050602040202020205" pitchFamily="66" charset="0"/>
              </a:rPr>
              <a:t>Wat is een actieve werkvorm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1800" b="0" dirty="0">
                <a:solidFill>
                  <a:schemeClr val="bg1"/>
                </a:solidFill>
                <a:latin typeface="Chalkduster" panose="03050602040202020205" pitchFamily="66" charset="0"/>
              </a:rPr>
              <a:t>Effect van een actieve werkvorm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1800" b="0" dirty="0">
                <a:solidFill>
                  <a:schemeClr val="bg1"/>
                </a:solidFill>
                <a:latin typeface="Chalkduster" panose="03050602040202020205" pitchFamily="66" charset="0"/>
              </a:rPr>
              <a:t>Zelf actieve werkvormen toevoegen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nl-NL" sz="1800" b="0" dirty="0">
              <a:solidFill>
                <a:schemeClr val="bg1"/>
              </a:solidFill>
              <a:latin typeface="Chalkduster" panose="03050602040202020205" pitchFamily="66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3600" b="0" dirty="0">
                <a:solidFill>
                  <a:schemeClr val="bg1"/>
                </a:solidFill>
                <a:latin typeface="Chalkduster" panose="03050602040202020205" pitchFamily="66" charset="0"/>
              </a:rPr>
              <a:t>Ga naar pollev.com/iknl2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nl-NL" sz="1800" b="0" dirty="0"/>
          </a:p>
        </p:txBody>
      </p:sp>
      <p:pic>
        <p:nvPicPr>
          <p:cNvPr id="12" name="Afbeelding 11" descr="Banner symposium 2021 2">
            <a:extLst>
              <a:ext uri="{FF2B5EF4-FFF2-40B4-BE49-F238E27FC236}">
                <a16:creationId xmlns:a16="http://schemas.microsoft.com/office/drawing/2014/main" id="{4177C1B6-F7AB-4352-A54D-89FC687DDE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975" y="1888884"/>
            <a:ext cx="5407025" cy="304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46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AC4F62A1-0C55-AF4A-9C6A-DF80FE65B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672" y="0"/>
            <a:ext cx="6818728" cy="6858000"/>
          </a:xfrm>
          <a:prstGeom prst="rect">
            <a:avLst/>
          </a:prstGeom>
        </p:spPr>
      </p:pic>
      <p:sp>
        <p:nvSpPr>
          <p:cNvPr id="2" name="Tijdelijke aanduiding voor tekst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>
                <a:latin typeface="Chalkduster" panose="03050602040202020205" pitchFamily="66" charset="0"/>
              </a:rPr>
              <a:t>Actieve werkvormen: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9"/>
          </p:nvPr>
        </p:nvSpPr>
        <p:spPr>
          <a:xfrm>
            <a:off x="869342" y="1555531"/>
            <a:ext cx="4838700" cy="1659157"/>
          </a:xfrm>
        </p:spPr>
        <p:txBody>
          <a:bodyPr>
            <a:no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1800" b="0" dirty="0">
                <a:solidFill>
                  <a:schemeClr val="bg1"/>
                </a:solidFill>
                <a:latin typeface="Chalkduster" panose="03050602040202020205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Kijk in de ziel (vier dimensies</a:t>
            </a:r>
            <a:r>
              <a:rPr lang="nl-NL" sz="1800" b="0" dirty="0">
                <a:solidFill>
                  <a:schemeClr val="bg1"/>
                </a:solidFill>
                <a:latin typeface="Chalkduster" panose="03050602040202020205" pitchFamily="66" charset="0"/>
              </a:rPr>
              <a:t>)</a:t>
            </a:r>
          </a:p>
        </p:txBody>
      </p:sp>
      <p:pic>
        <p:nvPicPr>
          <p:cNvPr id="12" name="Afbeelding 11" descr="Banner symposium 2021 2">
            <a:extLst>
              <a:ext uri="{FF2B5EF4-FFF2-40B4-BE49-F238E27FC236}">
                <a16:creationId xmlns:a16="http://schemas.microsoft.com/office/drawing/2014/main" id="{4177C1B6-F7AB-4352-A54D-89FC687DDE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975" y="1888884"/>
            <a:ext cx="5407025" cy="304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11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AC4F62A1-0C55-AF4A-9C6A-DF80FE65B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672" y="-18796"/>
            <a:ext cx="6818728" cy="6858000"/>
          </a:xfrm>
          <a:prstGeom prst="rect">
            <a:avLst/>
          </a:prstGeom>
        </p:spPr>
      </p:pic>
      <p:sp>
        <p:nvSpPr>
          <p:cNvPr id="2" name="Tijdelijke aanduiding voor tekst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>
                <a:latin typeface="Chalkduster" panose="03050602040202020205" pitchFamily="66" charset="0"/>
              </a:rPr>
              <a:t>Ondersteuning didactiek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9"/>
          </p:nvPr>
        </p:nvSpPr>
        <p:spPr>
          <a:xfrm>
            <a:off x="869342" y="1555531"/>
            <a:ext cx="4838700" cy="1659157"/>
          </a:xfrm>
        </p:spPr>
        <p:txBody>
          <a:bodyPr>
            <a:no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endParaRPr lang="nl-NL" sz="3600" b="0" dirty="0">
              <a:solidFill>
                <a:schemeClr val="bg1"/>
              </a:solidFill>
              <a:latin typeface="Chalkduster" panose="03050602040202020205" pitchFamily="66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3600" b="0" dirty="0">
                <a:solidFill>
                  <a:schemeClr val="bg1"/>
                </a:solidFill>
                <a:latin typeface="Chalkduster" panose="03050602040202020205" pitchFamily="66" charset="0"/>
              </a:rPr>
              <a:t>Ga naar pollev.com/iknl2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nl-NL" sz="1800" b="0" dirty="0"/>
          </a:p>
        </p:txBody>
      </p:sp>
      <p:pic>
        <p:nvPicPr>
          <p:cNvPr id="12" name="Afbeelding 11" descr="Banner symposium 2021 2">
            <a:extLst>
              <a:ext uri="{FF2B5EF4-FFF2-40B4-BE49-F238E27FC236}">
                <a16:creationId xmlns:a16="http://schemas.microsoft.com/office/drawing/2014/main" id="{4177C1B6-F7AB-4352-A54D-89FC687DDE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975" y="1888884"/>
            <a:ext cx="5407025" cy="304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22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D3D89585-EF71-AC4D-976C-5DF9E3102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964" y="0"/>
            <a:ext cx="9267568" cy="6858000"/>
          </a:xfrm>
          <a:prstGeom prst="rect">
            <a:avLst/>
          </a:prstGeom>
        </p:spPr>
      </p:pic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4C7DB12-711B-364B-8DA8-DEF10A58C2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91829" y="1352063"/>
            <a:ext cx="10320817" cy="971303"/>
          </a:xfrm>
        </p:spPr>
        <p:txBody>
          <a:bodyPr/>
          <a:lstStyle/>
          <a:p>
            <a:r>
              <a:rPr lang="nl-NL" sz="4800" dirty="0">
                <a:latin typeface="Chalkduster" panose="03050602040202020205" pitchFamily="66" charset="77"/>
              </a:rPr>
              <a:t>Waar werken we naartoe?</a:t>
            </a:r>
          </a:p>
        </p:txBody>
      </p:sp>
    </p:spTree>
    <p:extLst>
      <p:ext uri="{BB962C8B-B14F-4D97-AF65-F5344CB8AC3E}">
        <p14:creationId xmlns:p14="http://schemas.microsoft.com/office/powerpoint/2010/main" val="3772954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6D1B1023-222C-4ADB-899E-FC04EDC4AB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836496"/>
            <a:ext cx="6096000" cy="3429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C4F62A1-0C55-AF4A-9C6A-DF80FE65B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2064" y="0"/>
            <a:ext cx="7376488" cy="6858000"/>
          </a:xfrm>
          <a:prstGeom prst="rect">
            <a:avLst/>
          </a:prstGeom>
        </p:spPr>
      </p:pic>
      <p:sp>
        <p:nvSpPr>
          <p:cNvPr id="6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457200" y="865193"/>
            <a:ext cx="10732959" cy="971303"/>
          </a:xfrm>
        </p:spPr>
        <p:txBody>
          <a:bodyPr>
            <a:normAutofit fontScale="92500" lnSpcReduction="10000"/>
          </a:bodyPr>
          <a:lstStyle/>
          <a:p>
            <a:r>
              <a:rPr lang="nl-NL" dirty="0">
                <a:latin typeface="Chalkduster" panose="03050602040202020205" pitchFamily="66" charset="0"/>
              </a:rPr>
              <a:t>Programma workshop </a:t>
            </a:r>
          </a:p>
          <a:p>
            <a:r>
              <a:rPr lang="nl-NL" dirty="0">
                <a:latin typeface="Chalkduster" panose="03050602040202020205" pitchFamily="66" charset="0"/>
              </a:rPr>
              <a:t>van </a:t>
            </a:r>
            <a:r>
              <a:rPr lang="nl-NL" dirty="0" err="1">
                <a:latin typeface="Chalkduster" panose="03050602040202020205" pitchFamily="66" charset="0"/>
              </a:rPr>
              <a:t>toolbox</a:t>
            </a:r>
            <a:r>
              <a:rPr lang="nl-NL" dirty="0">
                <a:latin typeface="Chalkduster" panose="03050602040202020205" pitchFamily="66" charset="0"/>
              </a:rPr>
              <a:t> naar kennisoverdracht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9"/>
          </p:nvPr>
        </p:nvSpPr>
        <p:spPr>
          <a:xfrm>
            <a:off x="908424" y="2302184"/>
            <a:ext cx="4838700" cy="1376973"/>
          </a:xfrm>
        </p:spPr>
        <p:txBody>
          <a:bodyPr>
            <a:no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1800" b="0" dirty="0" err="1">
                <a:solidFill>
                  <a:schemeClr val="bg1"/>
                </a:solidFill>
                <a:latin typeface="Chalkduster" panose="03050602040202020205" pitchFamily="66" charset="0"/>
              </a:rPr>
              <a:t>Toolbox</a:t>
            </a:r>
            <a:r>
              <a:rPr lang="nl-NL" sz="1800" b="0" dirty="0">
                <a:solidFill>
                  <a:schemeClr val="bg1"/>
                </a:solidFill>
                <a:latin typeface="Chalkduster" panose="03050602040202020205" pitchFamily="66" charset="0"/>
              </a:rPr>
              <a:t> onderwijsmaterialen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1800" b="0" dirty="0">
                <a:solidFill>
                  <a:schemeClr val="bg1"/>
                </a:solidFill>
                <a:latin typeface="Chalkduster" panose="03050602040202020205" pitchFamily="66" charset="0"/>
              </a:rPr>
              <a:t>Effect van actieve werkvormen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1800" b="0" dirty="0">
                <a:solidFill>
                  <a:schemeClr val="bg1"/>
                </a:solidFill>
                <a:latin typeface="Chalkduster" panose="03050602040202020205" pitchFamily="66" charset="0"/>
              </a:rPr>
              <a:t>Onderwijsmaterialen toepasbaar maken voor jouw doelgroep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nl-NL" sz="1800" b="0" dirty="0">
              <a:solidFill>
                <a:schemeClr val="bg1"/>
              </a:solidFill>
              <a:latin typeface="Chalkduster" panose="03050602040202020205" pitchFamily="66" charset="0"/>
            </a:endParaRPr>
          </a:p>
        </p:txBody>
      </p:sp>
      <p:pic>
        <p:nvPicPr>
          <p:cNvPr id="11" name="Afbeelding 10" descr="Banner symposium 2021 2">
            <a:extLst>
              <a:ext uri="{FF2B5EF4-FFF2-40B4-BE49-F238E27FC236}">
                <a16:creationId xmlns:a16="http://schemas.microsoft.com/office/drawing/2014/main" id="{D13D3EA0-86B0-424B-9B36-FC704417C9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612" y="2065193"/>
            <a:ext cx="5407025" cy="304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0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9"/>
          <p:cNvSpPr/>
          <p:nvPr/>
        </p:nvSpPr>
        <p:spPr>
          <a:xfrm>
            <a:off x="4692501" y="1857153"/>
            <a:ext cx="3019649" cy="2948763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AB430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nl-NL" sz="2133" b="1" dirty="0">
                <a:solidFill>
                  <a:schemeClr val="lt1"/>
                </a:solidFill>
              </a:rPr>
              <a:t>Om</a:t>
            </a:r>
            <a:r>
              <a:rPr lang="nl-NL" sz="2133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schrijving leerinhoud PZ: Competenties, </a:t>
            </a:r>
            <a:r>
              <a:rPr lang="nl-NL" sz="2133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gedragsuiting,BoKS</a:t>
            </a:r>
            <a:r>
              <a:rPr lang="nl-NL" sz="2133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nl-NL" sz="2133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EPA’s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9"/>
          <p:cNvSpPr/>
          <p:nvPr/>
        </p:nvSpPr>
        <p:spPr>
          <a:xfrm>
            <a:off x="3771013" y="836428"/>
            <a:ext cx="4890976" cy="4956099"/>
          </a:xfrm>
          <a:prstGeom prst="donut">
            <a:avLst>
              <a:gd name="adj" fmla="val 13474"/>
            </a:avLst>
          </a:prstGeom>
          <a:solidFill>
            <a:srgbClr val="F89B66"/>
          </a:solidFill>
          <a:ln w="12700" cap="flat" cmpd="sng">
            <a:solidFill>
              <a:srgbClr val="AB430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r>
              <a:rPr lang="nl-NL" sz="24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Toolbox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9"/>
          <p:cNvSpPr/>
          <p:nvPr/>
        </p:nvSpPr>
        <p:spPr>
          <a:xfrm>
            <a:off x="5961320" y="1065474"/>
            <a:ext cx="510363" cy="1231159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757070"/>
          </a:solidFill>
          <a:ln w="12700" cap="flat" cmpd="sng">
            <a:solidFill>
              <a:srgbClr val="AB430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5" name="Google Shape;415;p9"/>
          <p:cNvCxnSpPr/>
          <p:nvPr/>
        </p:nvCxnSpPr>
        <p:spPr>
          <a:xfrm flipH="1">
            <a:off x="7145079" y="1413911"/>
            <a:ext cx="1800447" cy="1360968"/>
          </a:xfrm>
          <a:prstGeom prst="straightConnector1">
            <a:avLst/>
          </a:prstGeom>
          <a:noFill/>
          <a:ln w="60325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16" name="Google Shape;416;p9"/>
          <p:cNvCxnSpPr/>
          <p:nvPr/>
        </p:nvCxnSpPr>
        <p:spPr>
          <a:xfrm flipH="1">
            <a:off x="7758222" y="668524"/>
            <a:ext cx="1800447" cy="1360968"/>
          </a:xfrm>
          <a:prstGeom prst="straightConnector1">
            <a:avLst/>
          </a:prstGeom>
          <a:noFill/>
          <a:ln w="60325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17" name="Google Shape;417;p9"/>
          <p:cNvSpPr txBox="1"/>
          <p:nvPr/>
        </p:nvSpPr>
        <p:spPr>
          <a:xfrm>
            <a:off x="9654362" y="423079"/>
            <a:ext cx="1800447" cy="1435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SzPts val="1600"/>
            </a:pPr>
            <a:r>
              <a:rPr lang="nl-NL" sz="2133" i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Ingang: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600"/>
            </a:pPr>
            <a:r>
              <a:rPr lang="nl-NL" sz="2133" i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Zoeken op </a:t>
            </a:r>
            <a:r>
              <a:rPr lang="nl-NL" sz="2133" i="1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CanMeds</a:t>
            </a:r>
            <a:r>
              <a:rPr lang="nl-NL" sz="2133" i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2133" i="1" dirty="0">
                <a:solidFill>
                  <a:schemeClr val="accent1"/>
                </a:solidFill>
              </a:rPr>
              <a:t>rollen.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8" name="Google Shape;418;p9"/>
          <p:cNvCxnSpPr/>
          <p:nvPr/>
        </p:nvCxnSpPr>
        <p:spPr>
          <a:xfrm>
            <a:off x="3055088" y="1703425"/>
            <a:ext cx="2250555" cy="1071455"/>
          </a:xfrm>
          <a:prstGeom prst="straightConnector1">
            <a:avLst/>
          </a:prstGeom>
          <a:noFill/>
          <a:ln w="60325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19" name="Google Shape;419;p9"/>
          <p:cNvCxnSpPr/>
          <p:nvPr/>
        </p:nvCxnSpPr>
        <p:spPr>
          <a:xfrm>
            <a:off x="2991294" y="1298830"/>
            <a:ext cx="1637412" cy="789585"/>
          </a:xfrm>
          <a:prstGeom prst="straightConnector1">
            <a:avLst/>
          </a:prstGeom>
          <a:noFill/>
          <a:ln w="60325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20" name="Google Shape;420;p9"/>
          <p:cNvSpPr txBox="1"/>
          <p:nvPr/>
        </p:nvSpPr>
        <p:spPr>
          <a:xfrm>
            <a:off x="737193" y="423079"/>
            <a:ext cx="2317896" cy="176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SzPts val="1600"/>
            </a:pPr>
            <a:r>
              <a:rPr lang="nl-NL" sz="2133" i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Ingang: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600"/>
            </a:pPr>
            <a:r>
              <a:rPr lang="nl-NL" sz="2133" i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Zoeken op zorgprofessional c.q. NLQF- niveau 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1" name="Google Shape;421;p9"/>
          <p:cNvCxnSpPr/>
          <p:nvPr/>
        </p:nvCxnSpPr>
        <p:spPr>
          <a:xfrm rot="10800000">
            <a:off x="7145077" y="3941137"/>
            <a:ext cx="2473843" cy="298833"/>
          </a:xfrm>
          <a:prstGeom prst="straightConnector1">
            <a:avLst/>
          </a:prstGeom>
          <a:noFill/>
          <a:ln w="60325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22" name="Google Shape;422;p9"/>
          <p:cNvCxnSpPr/>
          <p:nvPr/>
        </p:nvCxnSpPr>
        <p:spPr>
          <a:xfrm rot="10800000">
            <a:off x="8114413" y="3700336"/>
            <a:ext cx="1378688" cy="156848"/>
          </a:xfrm>
          <a:prstGeom prst="straightConnector1">
            <a:avLst/>
          </a:prstGeom>
          <a:noFill/>
          <a:ln w="60325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23" name="Google Shape;423;p9"/>
          <p:cNvSpPr txBox="1"/>
          <p:nvPr/>
        </p:nvSpPr>
        <p:spPr>
          <a:xfrm>
            <a:off x="9656122" y="3641875"/>
            <a:ext cx="2268281" cy="11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SzPts val="1600"/>
            </a:pPr>
            <a:r>
              <a:rPr lang="nl-NL" sz="2133" i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Ingang: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600"/>
            </a:pPr>
            <a:r>
              <a:rPr lang="nl-NL" sz="2133" i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Zoeken op Teamactiviteiten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4" name="Google Shape;424;p9"/>
          <p:cNvCxnSpPr/>
          <p:nvPr/>
        </p:nvCxnSpPr>
        <p:spPr>
          <a:xfrm rot="10800000" flipH="1">
            <a:off x="3095857" y="3857184"/>
            <a:ext cx="2107009" cy="405352"/>
          </a:xfrm>
          <a:prstGeom prst="straightConnector1">
            <a:avLst/>
          </a:prstGeom>
          <a:noFill/>
          <a:ln w="60325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25" name="Google Shape;425;p9"/>
          <p:cNvCxnSpPr/>
          <p:nvPr/>
        </p:nvCxnSpPr>
        <p:spPr>
          <a:xfrm rot="10800000" flipH="1">
            <a:off x="3032061" y="3641875"/>
            <a:ext cx="1293619" cy="216067"/>
          </a:xfrm>
          <a:prstGeom prst="straightConnector1">
            <a:avLst/>
          </a:prstGeom>
          <a:noFill/>
          <a:ln w="60325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26" name="Google Shape;426;p9"/>
          <p:cNvSpPr txBox="1"/>
          <p:nvPr/>
        </p:nvSpPr>
        <p:spPr>
          <a:xfrm>
            <a:off x="777961" y="2982191"/>
            <a:ext cx="2317896" cy="1435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SzPts val="1600"/>
            </a:pPr>
            <a:r>
              <a:rPr lang="nl-NL" sz="2133" i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Ingang: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600"/>
            </a:pPr>
            <a:r>
              <a:rPr lang="nl-NL" sz="2133" i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Zoeken op ‘woorden c.q. begrippen’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9"/>
          <p:cNvSpPr txBox="1"/>
          <p:nvPr/>
        </p:nvSpPr>
        <p:spPr>
          <a:xfrm>
            <a:off x="2073347" y="-26077"/>
            <a:ext cx="8796672" cy="52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2400"/>
            </a:pPr>
            <a:r>
              <a:rPr lang="nl-NL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Samenhang Onderwijsraamwerk en </a:t>
            </a:r>
            <a:r>
              <a:rPr lang="nl-NL" sz="32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Toolbox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E713593-C868-4822-9C39-4E0255C68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013" y="6115634"/>
            <a:ext cx="3105670" cy="6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9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6D1B1023-222C-4ADB-899E-FC04EDC4AB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836496"/>
            <a:ext cx="6096000" cy="3429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C4F62A1-0C55-AF4A-9C6A-DF80FE65B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8876" y="-43104"/>
            <a:ext cx="7376488" cy="6858000"/>
          </a:xfrm>
          <a:prstGeom prst="rect">
            <a:avLst/>
          </a:prstGeom>
        </p:spPr>
      </p:pic>
      <p:sp>
        <p:nvSpPr>
          <p:cNvPr id="6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457200" y="865193"/>
            <a:ext cx="10732959" cy="971303"/>
          </a:xfrm>
        </p:spPr>
        <p:txBody>
          <a:bodyPr>
            <a:normAutofit/>
          </a:bodyPr>
          <a:lstStyle/>
          <a:p>
            <a:r>
              <a:rPr lang="nl-NL" dirty="0">
                <a:latin typeface="Chalkduster" panose="03050602040202020205" pitchFamily="66" charset="0"/>
              </a:rPr>
              <a:t>Wat wil je weten?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9"/>
          </p:nvPr>
        </p:nvSpPr>
        <p:spPr>
          <a:xfrm>
            <a:off x="457200" y="2550846"/>
            <a:ext cx="4838700" cy="2117416"/>
          </a:xfrm>
        </p:spPr>
        <p:txBody>
          <a:bodyPr>
            <a:noAutofit/>
          </a:bodyPr>
          <a:lstStyle/>
          <a:p>
            <a:endParaRPr lang="nl-NL" sz="1800" b="0" dirty="0">
              <a:solidFill>
                <a:schemeClr val="bg1"/>
              </a:solidFill>
              <a:latin typeface="Chalkduster" panose="03050602040202020205" pitchFamily="66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1800" b="0" dirty="0">
                <a:solidFill>
                  <a:schemeClr val="bg1"/>
                </a:solidFill>
                <a:latin typeface="Chalkduster" panose="03050602040202020205" pitchFamily="66" charset="0"/>
              </a:rPr>
              <a:t>Ga naar </a:t>
            </a:r>
            <a:r>
              <a:rPr lang="nl-NL" sz="3200" b="0" dirty="0">
                <a:solidFill>
                  <a:schemeClr val="bg1"/>
                </a:solidFill>
                <a:latin typeface="Chalkduster" panose="03050602040202020205" pitchFamily="66" charset="0"/>
              </a:rPr>
              <a:t>pollev.com/iknl2</a:t>
            </a:r>
          </a:p>
          <a:p>
            <a:endParaRPr lang="nl-NL" sz="1800" b="0" dirty="0">
              <a:solidFill>
                <a:schemeClr val="bg1"/>
              </a:solidFill>
              <a:latin typeface="Chalkduster" panose="03050602040202020205" pitchFamily="66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nl-NL" sz="1800" b="0" dirty="0">
              <a:solidFill>
                <a:schemeClr val="bg1"/>
              </a:solidFill>
              <a:latin typeface="Chalkduster" panose="03050602040202020205" pitchFamily="66" charset="0"/>
            </a:endParaRPr>
          </a:p>
        </p:txBody>
      </p:sp>
      <p:grpSp>
        <p:nvGrpSpPr>
          <p:cNvPr id="16" name="Groep 15"/>
          <p:cNvGrpSpPr/>
          <p:nvPr/>
        </p:nvGrpSpPr>
        <p:grpSpPr>
          <a:xfrm>
            <a:off x="10899643" y="150843"/>
            <a:ext cx="1200000" cy="1200000"/>
            <a:chOff x="736782" y="1170773"/>
            <a:chExt cx="900000" cy="900000"/>
          </a:xfrm>
        </p:grpSpPr>
        <p:sp>
          <p:nvSpPr>
            <p:cNvPr id="14" name="Ovaal 13"/>
            <p:cNvSpPr>
              <a:spLocks/>
            </p:cNvSpPr>
            <p:nvPr/>
          </p:nvSpPr>
          <p:spPr>
            <a:xfrm>
              <a:off x="736782" y="1170773"/>
              <a:ext cx="900000" cy="90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736782" y="1410055"/>
              <a:ext cx="900000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nl-NL" sz="1467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Afbeelding 8" descr="Banner symposium 2021 2">
            <a:extLst>
              <a:ext uri="{FF2B5EF4-FFF2-40B4-BE49-F238E27FC236}">
                <a16:creationId xmlns:a16="http://schemas.microsoft.com/office/drawing/2014/main" id="{4FB468FE-9F68-4E14-B28F-E02002EC74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612" y="2065193"/>
            <a:ext cx="5407025" cy="304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58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898186F-74E7-B44C-89BC-A9CCD807E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746" y="0"/>
            <a:ext cx="4024255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0FF2966-7F84-7A41-B49D-5B315E2B7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7819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2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64313"/>
            <a:ext cx="6096000" cy="3429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C4F62A1-0C55-AF4A-9C6A-DF80FE65B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7095" y="-17257"/>
            <a:ext cx="8072070" cy="6858000"/>
          </a:xfrm>
          <a:prstGeom prst="rect">
            <a:avLst/>
          </a:prstGeom>
        </p:spPr>
      </p:pic>
      <p:sp>
        <p:nvSpPr>
          <p:cNvPr id="2" name="Tijdelijke aanduiding voor tekst 1"/>
          <p:cNvSpPr>
            <a:spLocks noGrp="1"/>
          </p:cNvSpPr>
          <p:nvPr>
            <p:ph type="body" sz="quarter" idx="15"/>
          </p:nvPr>
        </p:nvSpPr>
        <p:spPr>
          <a:xfrm>
            <a:off x="870680" y="865193"/>
            <a:ext cx="10319480" cy="971303"/>
          </a:xfrm>
        </p:spPr>
        <p:txBody>
          <a:bodyPr>
            <a:normAutofit fontScale="92500" lnSpcReduction="10000"/>
          </a:bodyPr>
          <a:lstStyle/>
          <a:p>
            <a:r>
              <a:rPr lang="nl-NL" dirty="0">
                <a:latin typeface="Chalkduster" panose="03050602040202020205" pitchFamily="66" charset="0"/>
              </a:rPr>
              <a:t>Enkele voorbeelden </a:t>
            </a:r>
          </a:p>
          <a:p>
            <a:r>
              <a:rPr lang="nl-NL" dirty="0">
                <a:latin typeface="Chalkduster" panose="03050602040202020205" pitchFamily="66" charset="0"/>
              </a:rPr>
              <a:t>uit de </a:t>
            </a:r>
            <a:r>
              <a:rPr lang="nl-NL" dirty="0" err="1">
                <a:latin typeface="Chalkduster" panose="03050602040202020205" pitchFamily="66" charset="0"/>
              </a:rPr>
              <a:t>toolbox</a:t>
            </a:r>
            <a:r>
              <a:rPr lang="nl-NL" dirty="0">
                <a:latin typeface="Chalkduster" panose="03050602040202020205" pitchFamily="66" charset="0"/>
              </a:rPr>
              <a:t>: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9"/>
          </p:nvPr>
        </p:nvSpPr>
        <p:spPr>
          <a:xfrm>
            <a:off x="870679" y="2513299"/>
            <a:ext cx="5048857" cy="2567143"/>
          </a:xfrm>
        </p:spPr>
        <p:txBody>
          <a:bodyPr>
            <a:normAutofit lnSpcReduction="10000"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b="0" u="sng" dirty="0">
                <a:solidFill>
                  <a:schemeClr val="bg1"/>
                </a:solidFill>
                <a:latin typeface="Chalkduster" panose="03050602040202020205" pitchFamily="66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Kijk in de ziel (vier dimensies</a:t>
            </a:r>
            <a:r>
              <a:rPr lang="nl-NL" b="0" u="sng" dirty="0">
                <a:solidFill>
                  <a:schemeClr val="bg1"/>
                </a:solidFill>
                <a:latin typeface="Chalkduster" panose="03050602040202020205" pitchFamily="66" charset="0"/>
              </a:rPr>
              <a:t>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b="0" u="sng" dirty="0">
                <a:solidFill>
                  <a:schemeClr val="bg1"/>
                </a:solidFill>
                <a:latin typeface="Chalkduster" panose="03050602040202020205" pitchFamily="66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Leerwerkplek zingeving in de palliatieve zorg</a:t>
            </a:r>
            <a:endParaRPr lang="nl-NL" b="0" u="sng" dirty="0">
              <a:solidFill>
                <a:schemeClr val="bg1"/>
              </a:solidFill>
              <a:latin typeface="Chalkduster" panose="03050602040202020205" pitchFamily="66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b="0" u="sng" dirty="0">
                <a:solidFill>
                  <a:schemeClr val="bg1"/>
                </a:solidFill>
                <a:latin typeface="Chalkduster" panose="03050602040202020205" pitchFamily="66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B-</a:t>
            </a:r>
            <a:r>
              <a:rPr lang="nl-NL" b="0" u="sng" dirty="0" err="1">
                <a:solidFill>
                  <a:schemeClr val="bg1"/>
                </a:solidFill>
                <a:latin typeface="Chalkduster" panose="03050602040202020205" pitchFamily="66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</a:t>
            </a:r>
            <a:r>
              <a:rPr lang="nl-NL" b="0" u="sng" dirty="0">
                <a:solidFill>
                  <a:schemeClr val="bg1"/>
                </a:solidFill>
                <a:latin typeface="Chalkduster" panose="03050602040202020205" pitchFamily="66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palliatieve zorg</a:t>
            </a:r>
            <a:endParaRPr lang="nl-NL" b="0" u="sng" dirty="0">
              <a:solidFill>
                <a:schemeClr val="bg1"/>
              </a:solidFill>
              <a:latin typeface="Chalkduster" panose="03050602040202020205" pitchFamily="66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b="0" u="sng" dirty="0">
                <a:solidFill>
                  <a:schemeClr val="bg1"/>
                </a:solidFill>
                <a:latin typeface="Chalkduster" panose="03050602040202020205" pitchFamily="66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Keuzedeel</a:t>
            </a:r>
            <a:r>
              <a:rPr lang="nl-NL" b="0" u="sng" dirty="0">
                <a:solidFill>
                  <a:schemeClr val="bg1"/>
                </a:solidFill>
                <a:latin typeface="Chalkduster" panose="03050602040202020205" pitchFamily="66" charset="0"/>
              </a:rPr>
              <a:t> mbo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b="0" u="sng" dirty="0">
                <a:solidFill>
                  <a:schemeClr val="bg1"/>
                </a:solidFill>
                <a:latin typeface="Chalkduster" panose="03050602040202020205" pitchFamily="66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Covid-19 (LUMC)</a:t>
            </a:r>
            <a:endParaRPr lang="nl-NL" b="0" u="sng" dirty="0">
              <a:solidFill>
                <a:schemeClr val="bg1"/>
              </a:solidFill>
              <a:latin typeface="Chalkduster" panose="03050602040202020205" pitchFamily="66" charset="0"/>
            </a:endParaRPr>
          </a:p>
        </p:txBody>
      </p:sp>
      <p:pic>
        <p:nvPicPr>
          <p:cNvPr id="13" name="Afbeelding 12" descr="Banner symposium 2021 2">
            <a:extLst>
              <a:ext uri="{FF2B5EF4-FFF2-40B4-BE49-F238E27FC236}">
                <a16:creationId xmlns:a16="http://schemas.microsoft.com/office/drawing/2014/main" id="{5B837EE5-50E3-4157-8AA3-4D32A95F21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975" y="2037803"/>
            <a:ext cx="5407025" cy="304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89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AC4F62A1-0C55-AF4A-9C6A-DF80FE65B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672" y="-18796"/>
            <a:ext cx="6818728" cy="6858000"/>
          </a:xfrm>
          <a:prstGeom prst="rect">
            <a:avLst/>
          </a:prstGeom>
        </p:spPr>
      </p:pic>
      <p:sp>
        <p:nvSpPr>
          <p:cNvPr id="2" name="Tijdelijke aanduiding voor tekst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>
                <a:latin typeface="Chalkduster" panose="03050602040202020205" pitchFamily="66" charset="0"/>
              </a:rPr>
              <a:t>Actieve werkvormen: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9"/>
          </p:nvPr>
        </p:nvSpPr>
        <p:spPr>
          <a:xfrm>
            <a:off x="869342" y="1555531"/>
            <a:ext cx="4838700" cy="1659157"/>
          </a:xfrm>
        </p:spPr>
        <p:txBody>
          <a:bodyPr>
            <a:no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1800" b="0" dirty="0">
                <a:solidFill>
                  <a:schemeClr val="bg1"/>
                </a:solidFill>
                <a:latin typeface="Chalkduster" panose="03050602040202020205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B-</a:t>
            </a:r>
            <a:r>
              <a:rPr lang="nl-NL" sz="1800" b="0" dirty="0" err="1">
                <a:solidFill>
                  <a:schemeClr val="bg1"/>
                </a:solidFill>
                <a:latin typeface="Chalkduster" panose="03050602040202020205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</a:t>
            </a:r>
            <a:r>
              <a:rPr lang="nl-NL" sz="1800" b="0" dirty="0">
                <a:solidFill>
                  <a:schemeClr val="bg1"/>
                </a:solidFill>
                <a:latin typeface="Chalkduster" panose="03050602040202020205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palliatieve zorg</a:t>
            </a:r>
            <a:endParaRPr lang="nl-NL" sz="1800" b="0" dirty="0">
              <a:solidFill>
                <a:schemeClr val="bg1"/>
              </a:solidFill>
              <a:latin typeface="Chalkduster" panose="03050602040202020205" pitchFamily="66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nl-NL" sz="1800" b="0" dirty="0"/>
          </a:p>
        </p:txBody>
      </p:sp>
      <p:pic>
        <p:nvPicPr>
          <p:cNvPr id="12" name="Afbeelding 11" descr="Banner symposium 2021 2">
            <a:extLst>
              <a:ext uri="{FF2B5EF4-FFF2-40B4-BE49-F238E27FC236}">
                <a16:creationId xmlns:a16="http://schemas.microsoft.com/office/drawing/2014/main" id="{4177C1B6-F7AB-4352-A54D-89FC687DDE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975" y="1888884"/>
            <a:ext cx="5407025" cy="304264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1FC0036-6039-4A84-BB08-D7043AA37B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3098" y="1848129"/>
            <a:ext cx="5768902" cy="306432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7DD080B-9780-4DFF-BD7A-4820E2A2C9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147" y="3250853"/>
            <a:ext cx="5943853" cy="282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28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AC4F62A1-0C55-AF4A-9C6A-DF80FE65B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672" y="0"/>
            <a:ext cx="6818728" cy="6858000"/>
          </a:xfrm>
          <a:prstGeom prst="rect">
            <a:avLst/>
          </a:prstGeom>
        </p:spPr>
      </p:pic>
      <p:sp>
        <p:nvSpPr>
          <p:cNvPr id="2" name="Tijdelijke aanduiding voor tekst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>
                <a:latin typeface="Chalkduster" panose="03050602040202020205" pitchFamily="66" charset="0"/>
              </a:rPr>
              <a:t>Actieve werkvormen: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9"/>
          </p:nvPr>
        </p:nvSpPr>
        <p:spPr>
          <a:xfrm>
            <a:off x="869342" y="1555531"/>
            <a:ext cx="4838700" cy="1659157"/>
          </a:xfrm>
        </p:spPr>
        <p:txBody>
          <a:bodyPr>
            <a:no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1800" b="0" dirty="0">
                <a:solidFill>
                  <a:schemeClr val="bg1"/>
                </a:solidFill>
                <a:latin typeface="Chalkduster" panose="03050602040202020205" pitchFamily="66" charset="0"/>
              </a:rPr>
              <a:t>B-</a:t>
            </a:r>
            <a:r>
              <a:rPr lang="nl-NL" sz="1800" b="0" dirty="0" err="1">
                <a:solidFill>
                  <a:schemeClr val="bg1"/>
                </a:solidFill>
                <a:latin typeface="Chalkduster" panose="03050602040202020205" pitchFamily="66" charset="0"/>
              </a:rPr>
              <a:t>learning</a:t>
            </a:r>
            <a:r>
              <a:rPr lang="nl-NL" sz="1800" b="0" dirty="0">
                <a:solidFill>
                  <a:schemeClr val="bg1"/>
                </a:solidFill>
                <a:latin typeface="Chalkduster" panose="03050602040202020205" pitchFamily="66" charset="0"/>
              </a:rPr>
              <a:t> palliatieve zorg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B58514F-B67F-4A22-A93E-59F483853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14" y="2396222"/>
            <a:ext cx="11837871" cy="32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85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AC4F62A1-0C55-AF4A-9C6A-DF80FE65B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672" y="0"/>
            <a:ext cx="6818728" cy="6858000"/>
          </a:xfrm>
          <a:prstGeom prst="rect">
            <a:avLst/>
          </a:prstGeom>
        </p:spPr>
      </p:pic>
      <p:sp>
        <p:nvSpPr>
          <p:cNvPr id="2" name="Tijdelijke aanduiding voor tekst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>
                <a:latin typeface="Chalkduster" panose="03050602040202020205" pitchFamily="66" charset="0"/>
              </a:rPr>
              <a:t>Actieve werkvormen: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9"/>
          </p:nvPr>
        </p:nvSpPr>
        <p:spPr>
          <a:xfrm>
            <a:off x="869342" y="1555531"/>
            <a:ext cx="4838700" cy="1659157"/>
          </a:xfrm>
        </p:spPr>
        <p:txBody>
          <a:bodyPr>
            <a:no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1800" b="0" dirty="0">
                <a:solidFill>
                  <a:schemeClr val="bg1"/>
                </a:solidFill>
                <a:latin typeface="Chalkduster" panose="03050602040202020205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Keuzedeel</a:t>
            </a:r>
            <a:r>
              <a:rPr lang="nl-NL" sz="1800" b="0" dirty="0">
                <a:solidFill>
                  <a:schemeClr val="bg1"/>
                </a:solidFill>
                <a:latin typeface="Chalkduster" panose="03050602040202020205" pitchFamily="66" charset="0"/>
              </a:rPr>
              <a:t> mbo</a:t>
            </a:r>
          </a:p>
        </p:txBody>
      </p:sp>
      <p:pic>
        <p:nvPicPr>
          <p:cNvPr id="12" name="Afbeelding 11" descr="Banner symposium 2021 2">
            <a:extLst>
              <a:ext uri="{FF2B5EF4-FFF2-40B4-BE49-F238E27FC236}">
                <a16:creationId xmlns:a16="http://schemas.microsoft.com/office/drawing/2014/main" id="{4177C1B6-F7AB-4352-A54D-89FC687DDE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975" y="1888884"/>
            <a:ext cx="5407025" cy="304264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3B56AA8-1B6E-4204-BB04-4D3C74373C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623" y="2526834"/>
            <a:ext cx="6094137" cy="410368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CD6E3CB-C871-4051-8FC2-24B9090913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8055" y="1807181"/>
            <a:ext cx="5476648" cy="312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5427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204</Words>
  <Application>Microsoft Macintosh PowerPoint</Application>
  <PresentationFormat>Breedbeeld</PresentationFormat>
  <Paragraphs>73</Paragraphs>
  <Slides>13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Chalkduster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Jojanneke Thiesen</dc:creator>
  <cp:lastModifiedBy>Kirsten Karmiggelt</cp:lastModifiedBy>
  <cp:revision>13</cp:revision>
  <dcterms:created xsi:type="dcterms:W3CDTF">2021-03-31T09:11:42Z</dcterms:created>
  <dcterms:modified xsi:type="dcterms:W3CDTF">2021-06-15T10:52:07Z</dcterms:modified>
</cp:coreProperties>
</file>