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344" r:id="rId4"/>
    <p:sldId id="345" r:id="rId5"/>
    <p:sldId id="259" r:id="rId6"/>
    <p:sldId id="258" r:id="rId7"/>
    <p:sldId id="256" r:id="rId8"/>
    <p:sldId id="346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lein van Meggelen" initials="MvM" lastIdx="4" clrIdx="0">
    <p:extLst>
      <p:ext uri="{19B8F6BF-5375-455C-9EA6-DF929625EA0E}">
        <p15:presenceInfo xmlns:p15="http://schemas.microsoft.com/office/powerpoint/2012/main" userId="S::marjolein.vanmeggelen@hu.nl::3591d18e-6b52-47e6-afbc-8d385c488d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73585" autoAdjust="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BFF20-A03A-4DF7-A00C-92858A4CE232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2D9BD-2B55-4089-A1CA-CEB406573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0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marjolein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D9BD-2B55-4089-A1CA-CEB40657349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29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marjolein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D9BD-2B55-4089-A1CA-CEB40657349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05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marjolein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D9BD-2B55-4089-A1CA-CEB40657349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03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Arie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D9BD-2B55-4089-A1CA-CEB40657349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83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Marjolein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D9BD-2B55-4089-A1CA-CEB40657349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79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arie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D9BD-2B55-4089-A1CA-CEB40657349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319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Arie</a:t>
            </a:r>
          </a:p>
          <a:p>
            <a:r>
              <a:rPr lang="nl-NL" dirty="0"/>
              <a:t>Fot maken van deze opdracht 20 min </a:t>
            </a:r>
          </a:p>
          <a:p>
            <a:r>
              <a:rPr lang="nl-NL" b="1" dirty="0"/>
              <a:t>Opdracht  waar ga je morgen mee aan de slag?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D9BD-2B55-4089-A1CA-CEB40657349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26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710DE-88EA-4E8A-9DAF-65805B63F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3C1B251-FDAD-487B-9B48-9E81094BC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95ADD5-F73F-4C11-AEC5-ADEB103A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2B09-280B-4C6D-BB1D-F7602D9AAF18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909248-8226-4D3D-9AEE-4E37EDC1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815658-3A5A-4A90-A13C-998356DE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D7-CC84-4760-9687-757A23DA5D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97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624E5-3179-4CD7-B14E-A30C597B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FB2484-2092-4283-B542-FB48A944E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8867CA-CB91-4AFF-BBC1-6E3E4C74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2B09-280B-4C6D-BB1D-F7602D9AAF18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C837E2-F98B-4F91-A811-A9C5B0A9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C2FE86-C233-4A57-AF32-FEC83EDC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D7-CC84-4760-9687-757A23DA5D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79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9DE5DB0-9825-4D5B-BF19-B5289F48B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1E74DB-21B2-4FA9-83DC-BA0FAB33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7BCB69-F67B-4201-A8B7-498CD141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2B09-280B-4C6D-BB1D-F7602D9AAF18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159EE9-ED54-44D3-B6E0-0419C0BC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DA18A4-1768-450B-A925-F70A3FB7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D7-CC84-4760-9687-757A23DA5D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0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F6A13-D03E-4E50-8D9A-7E261A22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98BDA9-C1AE-4F09-BEA3-496DD38DB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B7AD96-E9ED-4954-AD86-3751ED9F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2B09-280B-4C6D-BB1D-F7602D9AAF18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4C5D53-B5EE-41DF-8994-45CE3922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49887D-96AB-482F-9C98-DDBA9556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D7-CC84-4760-9687-757A23DA5D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48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648EE-ED48-44E9-8A5C-4AB127CE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4C868C-A168-4CF9-B35E-D87EA434E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10DC12-3C1F-48C8-B01A-95150EE4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2B09-280B-4C6D-BB1D-F7602D9AAF18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FC53B6-8CC6-416E-B872-C716D6CB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7BF725-8D4D-4929-8D6A-FA416AB3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D7-CC84-4760-9687-757A23DA5D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33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D95CA-8EB0-4474-A1AB-238AD16B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C158CF-0E86-402A-BFC3-162F12B98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E6E261-0D97-4C1F-83C4-E938AA043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03287A-85AD-4167-BD56-572DFA32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2B09-280B-4C6D-BB1D-F7602D9AAF18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000720-4140-4BC9-8150-4B25641D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04DE3F-C02B-49F4-B901-ED3687A6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D7-CC84-4760-9687-757A23DA5D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4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3A57E-7571-4AAA-B34E-5D244845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765563-A08F-4169-AC06-F7201E571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2EDCB4-74FF-4C70-9111-535BCF62F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E3CD6FA-2415-4490-B2D2-993CFDA68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721E023-EC5E-4778-BAAD-CDF473FBF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DB1A688-81E9-49CC-806E-B26D77ED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2B09-280B-4C6D-BB1D-F7602D9AAF18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B58F4B8-D8EE-458A-A67F-CA7EF943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8EF24EC-A7DF-4420-8C50-A7DD71CA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D7-CC84-4760-9687-757A23DA5D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47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B53DB-2463-4116-94AE-F20F5486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469296-F4C9-46DF-A55E-9CEC3780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2B09-280B-4C6D-BB1D-F7602D9AAF18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46816E-ECA9-49DE-8870-DB703AF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8413A9-25F7-44BF-A69E-A276C632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D7-CC84-4760-9687-757A23DA5D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31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5DCCC6-CC94-4BF3-9279-EF8982EC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2B09-280B-4C6D-BB1D-F7602D9AAF18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19171F-CE9F-4DA0-968F-6D919D35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57D95F-91C3-42A1-9FD3-34A8242E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D7-CC84-4760-9687-757A23DA5D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75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176F5-6400-4A88-9656-CA2880E0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EA0BCD-37B2-41FC-AD0F-F98C3BEBE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B54BB8-F320-43CD-A029-EDC86B4D2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585743-8867-4FDC-AA65-57F48FA1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2B09-280B-4C6D-BB1D-F7602D9AAF18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FF9678-F5CD-4FEB-B31B-F7BABBC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163849-F5F0-43AC-BA82-891F6F2E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D7-CC84-4760-9687-757A23DA5D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37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25AA9-4B7F-4394-8A6F-07170782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1CB3D8E-74DA-43FC-9FCA-896D7A504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CD4298-F51C-4400-A552-065239255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123454-3ED8-40C1-B6E4-E8CB04DD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2B09-280B-4C6D-BB1D-F7602D9AAF18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D16BED-71D8-4920-ACEB-32400BE1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C50DB2-7AD2-47A0-9E96-470D905F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D7-CC84-4760-9687-757A23DA5D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00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DFAC0D-AEAB-49A2-A3DE-1E0D4B8D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CC4167-E644-480C-A912-0CBA3AE1F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09D2F2-D4AB-4473-ACBD-E88CA802F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2B09-280B-4C6D-BB1D-F7602D9AAF18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B2959-D5D3-4488-AB13-72DC61945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B0D742-6578-4345-B433-FB9275DD0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89D7-CC84-4760-9687-757A23DA5D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6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24A44-06FF-45FD-A6A5-1D3B7AACB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br>
              <a:rPr lang="nl-NL" sz="2400" b="0" i="1" dirty="0">
                <a:solidFill>
                  <a:srgbClr val="555555"/>
                </a:solidFill>
                <a:effectLst/>
                <a:latin typeface="Open Sans"/>
              </a:rPr>
            </a:br>
            <a:r>
              <a:rPr lang="nl-NL" sz="2400" b="1" i="1" dirty="0">
                <a:solidFill>
                  <a:srgbClr val="555555"/>
                </a:solidFill>
                <a:effectLst/>
                <a:latin typeface="Open Sans"/>
              </a:rPr>
              <a:t>Arie Kooijman</a:t>
            </a:r>
            <a:r>
              <a:rPr lang="nl-NL" sz="2400" b="0" i="1" dirty="0">
                <a:solidFill>
                  <a:srgbClr val="555555"/>
                </a:solidFill>
                <a:effectLst/>
                <a:latin typeface="Open Sans"/>
              </a:rPr>
              <a:t>, vrijgevestigd geestelijk verzorger met een eigen praktijk voor coaching en counseling; betrokken bij het hospice in Oegstgeest </a:t>
            </a:r>
            <a:br>
              <a:rPr lang="nl-NL" sz="2400" b="0" i="1" dirty="0">
                <a:solidFill>
                  <a:srgbClr val="555555"/>
                </a:solidFill>
                <a:effectLst/>
                <a:latin typeface="Open Sans"/>
              </a:rPr>
            </a:br>
            <a:r>
              <a:rPr lang="nl-NL" sz="2400" b="1" i="1" dirty="0">
                <a:solidFill>
                  <a:srgbClr val="555555"/>
                </a:solidFill>
                <a:effectLst/>
                <a:latin typeface="Open Sans"/>
              </a:rPr>
              <a:t>Marjolein van Meggelen</a:t>
            </a:r>
            <a:r>
              <a:rPr lang="nl-NL" sz="2400" b="0" i="1" dirty="0">
                <a:solidFill>
                  <a:srgbClr val="555555"/>
                </a:solidFill>
                <a:effectLst/>
                <a:latin typeface="Open Sans"/>
              </a:rPr>
              <a:t>, RN </a:t>
            </a:r>
            <a:r>
              <a:rPr lang="nl-NL" sz="2400" b="0" i="1" dirty="0" err="1">
                <a:solidFill>
                  <a:srgbClr val="555555"/>
                </a:solidFill>
                <a:effectLst/>
                <a:latin typeface="Open Sans"/>
              </a:rPr>
              <a:t>Msc</a:t>
            </a:r>
            <a:r>
              <a:rPr lang="nl-NL" sz="2400" b="0" i="1" dirty="0">
                <a:solidFill>
                  <a:srgbClr val="555555"/>
                </a:solidFill>
                <a:effectLst/>
                <a:latin typeface="Open Sans"/>
              </a:rPr>
              <a:t> </a:t>
            </a:r>
            <a:r>
              <a:rPr lang="nl-NL" sz="2400" b="0" i="1" dirty="0" err="1">
                <a:solidFill>
                  <a:srgbClr val="555555"/>
                </a:solidFill>
                <a:effectLst/>
                <a:latin typeface="Open Sans"/>
              </a:rPr>
              <a:t>Integrated</a:t>
            </a:r>
            <a:r>
              <a:rPr lang="nl-NL" sz="2400" b="0" i="1" dirty="0">
                <a:solidFill>
                  <a:srgbClr val="555555"/>
                </a:solidFill>
                <a:effectLst/>
                <a:latin typeface="Open Sans"/>
              </a:rPr>
              <a:t> Care, studieleider post-hbo palliatieve zorg Hogeschool Utrecht</a:t>
            </a:r>
            <a:br>
              <a:rPr lang="nl-NL" sz="2400" b="0" i="1" dirty="0">
                <a:solidFill>
                  <a:srgbClr val="555555"/>
                </a:solidFill>
                <a:effectLst/>
                <a:latin typeface="Open Sans"/>
              </a:rPr>
            </a:br>
            <a:br>
              <a:rPr lang="nl-NL" sz="2400" b="0" i="1" dirty="0">
                <a:solidFill>
                  <a:srgbClr val="555555"/>
                </a:solidFill>
                <a:effectLst/>
                <a:latin typeface="Open Sans"/>
              </a:rPr>
            </a:br>
            <a:r>
              <a:rPr lang="nl-NL" sz="2400" b="0" i="1" dirty="0">
                <a:solidFill>
                  <a:srgbClr val="555555"/>
                </a:solidFill>
                <a:effectLst/>
                <a:latin typeface="Open Sans"/>
              </a:rPr>
              <a:t>beiden lid van de screeningscommissie O²PZ</a:t>
            </a:r>
            <a:endParaRPr lang="nl-NL" sz="2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C6E2D4-E62C-4669-B272-6C10EAD0A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78186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nl-NL" sz="4400" dirty="0">
                <a:latin typeface="+mj-lt"/>
              </a:rPr>
              <a:t>Goede spirituele zorg begint bij jezelf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543DDE1-1ECB-4CF4-BDC9-813743DBC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74" y="0"/>
            <a:ext cx="2024926" cy="14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3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53AB7-7796-40D6-9444-CD8E5988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Vandaag:  het 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FACD0C-5304-45E3-9740-1CC119CDA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Persoonsvorming en ontwikkeling </a:t>
            </a:r>
          </a:p>
          <a:p>
            <a:r>
              <a:rPr lang="nl-NL" dirty="0"/>
              <a:t>Professionele spiritualiteit</a:t>
            </a:r>
          </a:p>
          <a:p>
            <a:r>
              <a:rPr lang="nl-NL" dirty="0"/>
              <a:t>Professionele nabijheid</a:t>
            </a:r>
          </a:p>
          <a:p>
            <a:endParaRPr lang="nl-NL" dirty="0"/>
          </a:p>
          <a:p>
            <a:r>
              <a:rPr lang="nl-NL" dirty="0"/>
              <a:t>En nu jij: wat zit er in jouw rugzak?</a:t>
            </a:r>
          </a:p>
          <a:p>
            <a:endParaRPr lang="nl-NL" dirty="0"/>
          </a:p>
          <a:p>
            <a:r>
              <a:rPr lang="nl-NL" dirty="0"/>
              <a:t>Afronding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8D6087-F030-44DE-AACD-80AF02264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926" y="0"/>
            <a:ext cx="202404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8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088FD-92C1-4356-97A1-6E78EE56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Persoonsvorming en ontwikkeling </a:t>
            </a:r>
            <a:br>
              <a:rPr lang="nl-NL" dirty="0"/>
            </a:b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911F6D4-F60B-4E53-9B89-3B4806DB4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493" y="1412557"/>
            <a:ext cx="8597054" cy="483584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C11D20-D120-4448-92BD-B1F915D7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AAFFFD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1F20B4-4ABB-47B8-A0B5-7804396902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B2602-B214-44E1-B037-1AEC6D17159B}" type="slidenum">
              <a:rPr lang="en-US" smtClean="0">
                <a:solidFill>
                  <a:srgbClr val="AAFFFD"/>
                </a:solidFill>
              </a:rPr>
              <a:pPr/>
              <a:t>3</a:t>
            </a:fld>
            <a:endParaRPr lang="en-US">
              <a:solidFill>
                <a:srgbClr val="AAFFFD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682BBD-94D9-4CAD-99B7-F627551A0C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AAFFFD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127EAE1-C9B4-4969-AC42-15346CEC1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074" y="0"/>
            <a:ext cx="2024926" cy="14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1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0E18D-311E-4834-A477-C9FA5F39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Professionele spiritualiteit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6E77B9-4E8D-4861-BAA7-B7A70EDC3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Zingeving heeft alles met onze lichamelijkheid te maken.</a:t>
            </a:r>
          </a:p>
          <a:p>
            <a:r>
              <a:rPr lang="nl-NL" dirty="0"/>
              <a:t>Hoe ben je aanwezig?</a:t>
            </a:r>
          </a:p>
          <a:p>
            <a:r>
              <a:rPr lang="nl-NL" dirty="0"/>
              <a:t>Jouw zintuigen doen mee (je neemt meer waar dan je ziet)</a:t>
            </a:r>
          </a:p>
          <a:p>
            <a:r>
              <a:rPr lang="nl-NL" dirty="0"/>
              <a:t>Jouw emoties doen ertoe.</a:t>
            </a:r>
          </a:p>
          <a:p>
            <a:r>
              <a:rPr lang="nl-NL" dirty="0"/>
              <a:t>Luisteren naar je lijf, jouw lichaam heeft je iets te zeggen.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9C61DC-948F-4DF8-A98E-A513D16A7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74" y="0"/>
            <a:ext cx="2024926" cy="14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3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CF0D3-757D-431B-B68E-FEAF9D049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Professionele nabijheid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C2DCB0-1137-452F-9D2B-6233110A4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5100" dirty="0"/>
              <a:t>Fysieke nabijheid</a:t>
            </a:r>
          </a:p>
          <a:p>
            <a:r>
              <a:rPr lang="nl-NL" sz="5100" dirty="0"/>
              <a:t>Narratieve nabijheid</a:t>
            </a:r>
          </a:p>
          <a:p>
            <a:r>
              <a:rPr lang="nl-NL" sz="5100" dirty="0"/>
              <a:t>Morele nabijheid*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*</a:t>
            </a:r>
            <a:r>
              <a:rPr lang="nl-NL" sz="2000" dirty="0"/>
              <a:t>Malone 2003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Rechteraccolade 3">
            <a:extLst>
              <a:ext uri="{FF2B5EF4-FFF2-40B4-BE49-F238E27FC236}">
                <a16:creationId xmlns:a16="http://schemas.microsoft.com/office/drawing/2014/main" id="{881E78B3-5B2F-4745-AA54-C2BE931C0045}"/>
              </a:ext>
            </a:extLst>
          </p:cNvPr>
          <p:cNvSpPr/>
          <p:nvPr/>
        </p:nvSpPr>
        <p:spPr>
          <a:xfrm>
            <a:off x="5168347" y="3313043"/>
            <a:ext cx="583096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F23B991-8A3D-4A58-8734-970A174E3930}"/>
              </a:ext>
            </a:extLst>
          </p:cNvPr>
          <p:cNvSpPr txBox="1"/>
          <p:nvPr/>
        </p:nvSpPr>
        <p:spPr>
          <a:xfrm>
            <a:off x="7258877" y="3535139"/>
            <a:ext cx="367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‘skilled companionship’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1497005-E14D-4951-B782-5499AE5A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74" y="0"/>
            <a:ext cx="2024926" cy="14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5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FF8B5CD-5D1C-436F-8570-5E757FA72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142413"/>
            <a:ext cx="4743450" cy="47434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604EC7-2119-4CDE-87FC-6952EA866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7751" y="763022"/>
            <a:ext cx="4743450" cy="47434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EEAFEB5-E3F7-4EC8-8616-DDA502C41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698" y="1610188"/>
            <a:ext cx="4686302" cy="468630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43BD5BB-30AD-438B-A96A-ED5513EAD77F}"/>
              </a:ext>
            </a:extLst>
          </p:cNvPr>
          <p:cNvSpPr txBox="1"/>
          <p:nvPr/>
        </p:nvSpPr>
        <p:spPr>
          <a:xfrm>
            <a:off x="1792941" y="5773270"/>
            <a:ext cx="92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Wat zit er in jouw rugzak?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38B08A3-4EA4-486D-BED6-CB1FBB3A6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7074" y="0"/>
            <a:ext cx="2024926" cy="14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9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7C7F8-EE00-426C-B74D-AEF3922F4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D57DDA-5C7F-4D90-A37B-403A446655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5633F4C-9ADF-48A2-81AA-9BFF8C276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954616"/>
              </p:ext>
            </p:extLst>
          </p:nvPr>
        </p:nvGraphicFramePr>
        <p:xfrm>
          <a:off x="499730" y="1102485"/>
          <a:ext cx="11135679" cy="544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0983">
                  <a:extLst>
                    <a:ext uri="{9D8B030D-6E8A-4147-A177-3AD203B41FA5}">
                      <a16:colId xmlns:a16="http://schemas.microsoft.com/office/drawing/2014/main" val="4062019489"/>
                    </a:ext>
                  </a:extLst>
                </a:gridCol>
                <a:gridCol w="5764696">
                  <a:extLst>
                    <a:ext uri="{9D8B030D-6E8A-4147-A177-3AD203B41FA5}">
                      <a16:colId xmlns:a16="http://schemas.microsoft.com/office/drawing/2014/main" val="2676055064"/>
                    </a:ext>
                  </a:extLst>
                </a:gridCol>
              </a:tblGrid>
              <a:tr h="2722045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1. Wat zit er al in – wat raakte je?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2. Wat mag eruit?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714344"/>
                  </a:ext>
                </a:extLst>
              </a:tr>
              <a:tr h="2722045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4. Waarmee zou je je rugzak nog verder willen vullen?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nl-N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nl-N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Wat zie je als bagage?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985598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BFDC57D4-5B4C-481F-B591-5CC593815AC4}"/>
              </a:ext>
            </a:extLst>
          </p:cNvPr>
          <p:cNvSpPr txBox="1"/>
          <p:nvPr/>
        </p:nvSpPr>
        <p:spPr>
          <a:xfrm>
            <a:off x="662609" y="115544"/>
            <a:ext cx="10469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+mj-lt"/>
                <a:ea typeface="+mj-ea"/>
                <a:cs typeface="+mj-cs"/>
              </a:rPr>
              <a:t>Jouw rugzak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6EB33A59-C23D-4678-9420-0B6E3123E5C9}"/>
              </a:ext>
            </a:extLst>
          </p:cNvPr>
          <p:cNvSpPr/>
          <p:nvPr/>
        </p:nvSpPr>
        <p:spPr>
          <a:xfrm>
            <a:off x="5454396" y="20709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B8381882-36B7-4A53-B673-75A0387ADCC3}"/>
              </a:ext>
            </a:extLst>
          </p:cNvPr>
          <p:cNvSpPr/>
          <p:nvPr/>
        </p:nvSpPr>
        <p:spPr>
          <a:xfrm rot="5400000">
            <a:off x="8090454" y="35822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4EE706-9248-428C-851E-4CDFF775F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38115" y="4757884"/>
            <a:ext cx="518205" cy="9998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021DE15-8037-43B6-AC8F-BA3B79990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732" y="4724381"/>
            <a:ext cx="2062268" cy="20622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9ECF088-5EE3-4EE6-8B86-F019C2178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777072" y="3552253"/>
            <a:ext cx="993734" cy="51820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091FD56-D681-4BF4-9116-85EFA0678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7074" y="0"/>
            <a:ext cx="2024926" cy="14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5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B8394-3CE6-4F33-BD91-7ADE7F07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655333"/>
          </a:xfrm>
        </p:spPr>
        <p:txBody>
          <a:bodyPr>
            <a:normAutofit/>
          </a:bodyPr>
          <a:lstStyle/>
          <a:p>
            <a:r>
              <a:rPr lang="nl-NL" sz="3600" dirty="0"/>
              <a:t>Afronding: Waar ga je morgen mee aan de slag?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7A7BDF-182A-4710-B5D2-1A60EE09B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074" y="0"/>
            <a:ext cx="2024926" cy="1467775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B2779A4-1DB3-4167-868A-E80473E25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2084" y="4338084"/>
            <a:ext cx="2519916" cy="251991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6F0CDED2-AF07-478D-BD39-5DA5EB75BBBE}"/>
              </a:ext>
            </a:extLst>
          </p:cNvPr>
          <p:cNvSpPr/>
          <p:nvPr/>
        </p:nvSpPr>
        <p:spPr>
          <a:xfrm>
            <a:off x="2772230" y="2967335"/>
            <a:ext cx="70394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“Alleen met je hart kun je goed kijken. Wat </a:t>
            </a:r>
            <a:r>
              <a:rPr lang="nl-NL" sz="2800" i="1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ècht</a:t>
            </a:r>
            <a:r>
              <a:rPr lang="nl-NL" sz="28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belangrijk is, is onzichtbaar voor de ogen”.  </a:t>
            </a:r>
          </a:p>
          <a:p>
            <a:endParaRPr lang="nl-NL" sz="2800" i="1" dirty="0">
              <a:solidFill>
                <a:srgbClr val="220E1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i="1" dirty="0">
                <a:solidFill>
                  <a:srgbClr val="220E1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Kleine Prins, van Antoine de Saint-</a:t>
            </a:r>
            <a:r>
              <a:rPr lang="nl-NL" i="1" dirty="0" err="1">
                <a:solidFill>
                  <a:srgbClr val="220E1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Exupéry</a:t>
            </a:r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644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263</Words>
  <Application>Microsoft Office PowerPoint</Application>
  <PresentationFormat>Breedbeeld</PresentationFormat>
  <Paragraphs>65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Kantoorthema</vt:lpstr>
      <vt:lpstr> Arie Kooijman, vrijgevestigd geestelijk verzorger met een eigen praktijk voor coaching en counseling; betrokken bij het hospice in Oegstgeest  Marjolein van Meggelen, RN Msc Integrated Care, studieleider post-hbo palliatieve zorg Hogeschool Utrecht  beiden lid van de screeningscommissie O²PZ</vt:lpstr>
      <vt:lpstr>Vandaag:  het programma</vt:lpstr>
      <vt:lpstr>Persoonsvorming en ontwikkeling  </vt:lpstr>
      <vt:lpstr>Professionele spiritualiteit </vt:lpstr>
      <vt:lpstr>Professionele nabijheid </vt:lpstr>
      <vt:lpstr>PowerPoint-presentatie</vt:lpstr>
      <vt:lpstr>PowerPoint-presentatie</vt:lpstr>
      <vt:lpstr>Afronding: Waar ga je morgen mee aan de slag?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Marjolein van Meggelen</dc:creator>
  <cp:lastModifiedBy>Arie Kooijman</cp:lastModifiedBy>
  <cp:revision>16</cp:revision>
  <dcterms:created xsi:type="dcterms:W3CDTF">2021-04-01T12:03:51Z</dcterms:created>
  <dcterms:modified xsi:type="dcterms:W3CDTF">2021-04-12T11:49:48Z</dcterms:modified>
</cp:coreProperties>
</file>