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6"/>
  </p:notesMasterIdLst>
  <p:sldIdLst>
    <p:sldId id="257" r:id="rId2"/>
    <p:sldId id="258" r:id="rId3"/>
    <p:sldId id="265" r:id="rId4"/>
    <p:sldId id="266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9E00"/>
    <a:srgbClr val="6DB85B"/>
    <a:srgbClr val="67B75C"/>
    <a:srgbClr val="5F498C"/>
    <a:srgbClr val="003741"/>
    <a:srgbClr val="6AB650"/>
    <a:srgbClr val="009CB4"/>
    <a:srgbClr val="F07814"/>
    <a:srgbClr val="CED9E5"/>
    <a:srgbClr val="00373E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41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Joosse" userId="95932d55ff88d63b" providerId="LiveId" clId="{CDCDCD60-CDF7-43CA-872E-F943DD6724E7}"/>
    <pc:docChg chg="custSel modSld">
      <pc:chgData name="Johan Joosse" userId="95932d55ff88d63b" providerId="LiveId" clId="{CDCDCD60-CDF7-43CA-872E-F943DD6724E7}" dt="2022-05-10T11:16:53.819" v="3" actId="478"/>
      <pc:docMkLst>
        <pc:docMk/>
      </pc:docMkLst>
      <pc:sldChg chg="delSp modSp mod">
        <pc:chgData name="Johan Joosse" userId="95932d55ff88d63b" providerId="LiveId" clId="{CDCDCD60-CDF7-43CA-872E-F943DD6724E7}" dt="2022-05-10T11:16:53.819" v="3" actId="478"/>
        <pc:sldMkLst>
          <pc:docMk/>
          <pc:sldMk cId="3754865925" sldId="257"/>
        </pc:sldMkLst>
        <pc:picChg chg="del mod">
          <ac:chgData name="Johan Joosse" userId="95932d55ff88d63b" providerId="LiveId" clId="{CDCDCD60-CDF7-43CA-872E-F943DD6724E7}" dt="2022-05-10T11:16:53.819" v="3" actId="478"/>
          <ac:picMkLst>
            <pc:docMk/>
            <pc:sldMk cId="3754865925" sldId="257"/>
            <ac:picMk id="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459EA-9E68-4B15-ADD3-336A8DAC671A}" type="datetimeFigureOut">
              <a:rPr lang="nl-NL" smtClean="0"/>
              <a:t>10-5-2022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A1BD9-1485-432A-A1B9-E1F7C6F582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112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pagina - patiëntenzo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333C430D-E413-4705-BF87-59067A65F4AD}"/>
              </a:ext>
            </a:extLst>
          </p:cNvPr>
          <p:cNvSpPr/>
          <p:nvPr userDrawn="1"/>
        </p:nvSpPr>
        <p:spPr>
          <a:xfrm>
            <a:off x="0" y="603735"/>
            <a:ext cx="9144000" cy="3103771"/>
          </a:xfrm>
          <a:prstGeom prst="rect">
            <a:avLst/>
          </a:prstGeom>
          <a:solidFill>
            <a:srgbClr val="E29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B1D3611-1177-48EA-A067-CEF0CDB424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858" y="1057048"/>
            <a:ext cx="8082643" cy="115275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750"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nl-NL" dirty="0"/>
              <a:t>Hier de titel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AC4A8E8-3E90-4C49-8DE9-AAB8EE45904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187" y="2340429"/>
            <a:ext cx="8082643" cy="65314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50" b="0">
                <a:solidFill>
                  <a:schemeClr val="bg1"/>
                </a:solidFill>
                <a:latin typeface="Trebuchet MS" panose="020B0603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dirty="0"/>
              <a:t>Hier de subtitel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E896DCE-6314-4456-ADEB-F5C25B82E6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68942" y="0"/>
            <a:ext cx="3206115" cy="891540"/>
          </a:xfrm>
          <a:prstGeom prst="rect">
            <a:avLst/>
          </a:prstGeom>
        </p:spPr>
      </p:pic>
      <p:sp>
        <p:nvSpPr>
          <p:cNvPr id="15" name="Tijdelijke aanduiding voor afbeelding 14">
            <a:extLst>
              <a:ext uri="{FF2B5EF4-FFF2-40B4-BE49-F238E27FC236}">
                <a16:creationId xmlns:a16="http://schemas.microsoft.com/office/drawing/2014/main" id="{2DCE008E-4AC9-41CA-AD71-DCFAAF3FCE8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707507"/>
            <a:ext cx="9144000" cy="3149555"/>
          </a:xfrm>
          <a:prstGeom prst="rect">
            <a:avLst/>
          </a:prstGeom>
          <a:blipFill>
            <a:blip r:embed="rId3"/>
            <a:srcRect/>
            <a:stretch>
              <a:fillRect l="-6279" r="-6321"/>
            </a:stretch>
          </a:blipFill>
        </p:spPr>
        <p:txBody>
          <a:bodyPr/>
          <a:lstStyle>
            <a:lvl1pPr marL="0" indent="0">
              <a:buNone/>
              <a:defRPr>
                <a:noFill/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66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ee kolommen - patiëntenzor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841DAF-11CD-4D6E-A9E2-F440749B1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1100093"/>
            <a:ext cx="8074533" cy="132556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baseline="0">
                <a:solidFill>
                  <a:srgbClr val="E89E00"/>
                </a:solidFill>
                <a:latin typeface="Trebuchet MS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18372C-9B21-4DA0-8A35-9ACF44B7D0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04825" y="2425655"/>
            <a:ext cx="4010025" cy="375130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5000"/>
              </a:lnSpc>
              <a:spcBef>
                <a:spcPts val="0"/>
              </a:spcBef>
              <a:buNone/>
              <a:defRPr sz="1725" baseline="0">
                <a:latin typeface="Trebuchet M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nl-NL" dirty="0"/>
              <a:t>Hier een toelichtende tekst.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C723EE4-8616-4984-A1F0-0582DFEC573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718304" y="2425655"/>
            <a:ext cx="3861054" cy="3751308"/>
          </a:xfrm>
          <a:prstGeom prst="rect">
            <a:avLst/>
          </a:prstGeom>
        </p:spPr>
        <p:txBody>
          <a:bodyPr/>
          <a:lstStyle>
            <a:lvl1pPr>
              <a:lnSpc>
                <a:spcPct val="125000"/>
              </a:lnSpc>
              <a:spcBef>
                <a:spcPts val="0"/>
              </a:spcBef>
              <a:defRPr sz="1725" baseline="0">
                <a:latin typeface="Trebuchet MS" charset="0"/>
              </a:defRPr>
            </a:lvl1pPr>
            <a:lvl2pPr>
              <a:defRPr sz="1725"/>
            </a:lvl2pPr>
            <a:lvl3pPr>
              <a:defRPr sz="1725"/>
            </a:lvl3pPr>
            <a:lvl4pPr>
              <a:defRPr sz="1725"/>
            </a:lvl4pPr>
            <a:lvl5pPr>
              <a:defRPr sz="1725"/>
            </a:lvl5pPr>
          </a:lstStyle>
          <a:p>
            <a:pPr lvl="0"/>
            <a:r>
              <a:rPr lang="nl-NL" dirty="0"/>
              <a:t>Hier een puntenlijst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</p:spPr>
        <p:txBody>
          <a:bodyPr/>
          <a:lstStyle>
            <a:lvl1pPr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endParaRPr lang="nl-NL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86366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>
            <a:extLst>
              <a:ext uri="{FF2B5EF4-FFF2-40B4-BE49-F238E27FC236}">
                <a16:creationId xmlns:a16="http://schemas.microsoft.com/office/drawing/2014/main" id="{1A6CEDF9-8401-43A2-A4AB-0E7332B8A3E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51972" y="0"/>
            <a:ext cx="440055" cy="891540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</p:spPr>
        <p:txBody>
          <a:bodyPr/>
          <a:lstStyle>
            <a:lvl1pPr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endParaRPr lang="nl-NL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2184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cholingpz@amsterdamumc.n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cholingpz@amsterdamumc.n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scholingpz@amsterdamumc.n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scholingpz@amsterdamumc.n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B27C79-C680-4A7F-8DF6-D93FA9B64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858" y="2295232"/>
            <a:ext cx="8082643" cy="556880"/>
          </a:xfrm>
        </p:spPr>
        <p:txBody>
          <a:bodyPr>
            <a:normAutofit fontScale="90000"/>
          </a:bodyPr>
          <a:lstStyle/>
          <a:p>
            <a:r>
              <a:rPr lang="nl-NL" sz="2000" dirty="0"/>
              <a:t>Landelijk nascholingsprogramma palliatieve zorg voor zorgverleners bij ongeneeslijke kankerpatiënten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r>
              <a:rPr lang="en-US" dirty="0"/>
              <a:t>1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2809702" y="4530436"/>
            <a:ext cx="4281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hlinkClick r:id="rId2"/>
              </a:rPr>
              <a:t>scholingpz@amsterdamumc.nl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486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56E3C8-BED5-4D1C-92AE-3320B9322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657" y="773085"/>
            <a:ext cx="8074533" cy="1238595"/>
          </a:xfrm>
        </p:spPr>
        <p:txBody>
          <a:bodyPr/>
          <a:lstStyle/>
          <a:p>
            <a:r>
              <a:rPr lang="nl-NL" sz="2000" dirty="0"/>
              <a:t>Programma organogram</a:t>
            </a:r>
            <a:br>
              <a:rPr lang="nl-NL" sz="2000" dirty="0"/>
            </a:br>
            <a:r>
              <a:rPr lang="nl-NL" sz="2000" dirty="0"/>
              <a:t/>
            </a:r>
            <a:br>
              <a:rPr lang="nl-NL" sz="2000" dirty="0"/>
            </a:br>
            <a:r>
              <a:rPr lang="nl-NL" sz="1400" dirty="0">
                <a:solidFill>
                  <a:srgbClr val="FF0000"/>
                </a:solidFill>
              </a:rPr>
              <a:t>- looptijd: medio april 2022-december 2024</a:t>
            </a:r>
            <a:br>
              <a:rPr lang="nl-NL" sz="1400" dirty="0">
                <a:solidFill>
                  <a:srgbClr val="FF0000"/>
                </a:solidFill>
              </a:rPr>
            </a:br>
            <a:r>
              <a:rPr lang="nl-NL" sz="1400" dirty="0">
                <a:solidFill>
                  <a:srgbClr val="FF0000"/>
                </a:solidFill>
              </a:rPr>
              <a:t>- bestaande uit een adviesraad, een klankbordgroep en 3 projecten</a:t>
            </a:r>
            <a:br>
              <a:rPr lang="nl-NL" sz="1400" dirty="0">
                <a:solidFill>
                  <a:srgbClr val="FF0000"/>
                </a:solidFill>
              </a:rPr>
            </a:br>
            <a:r>
              <a:rPr lang="nl-NL" sz="1400" dirty="0">
                <a:solidFill>
                  <a:srgbClr val="FF0000"/>
                </a:solidFill>
              </a:rPr>
              <a:t>- programmamanager: Johan Joosse en programmacoördinator: Christel Holwerda-Sluis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333DAC-B97D-43C4-B5D7-9717C53418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4657" y="2101459"/>
            <a:ext cx="8313459" cy="3751308"/>
          </a:xfrm>
        </p:spPr>
        <p:txBody>
          <a:bodyPr/>
          <a:lstStyle/>
          <a:p>
            <a:r>
              <a:rPr lang="nl-NL" sz="1400" b="1" dirty="0"/>
              <a:t>Project 1: Docentprofiel palliatieve zorg</a:t>
            </a:r>
          </a:p>
          <a:p>
            <a:r>
              <a:rPr lang="nl-NL" sz="1400" b="1" dirty="0"/>
              <a:t>Projectleiders: Christel en Johan</a:t>
            </a:r>
          </a:p>
          <a:p>
            <a:endParaRPr lang="nl-NL" sz="1400" b="1" dirty="0"/>
          </a:p>
          <a:p>
            <a:r>
              <a:rPr lang="nl-NL" sz="1200" b="1" dirty="0"/>
              <a:t>Doel: </a:t>
            </a:r>
          </a:p>
          <a:p>
            <a:r>
              <a:rPr lang="nl-NL" sz="1200" dirty="0"/>
              <a:t>Opstellen docentprofiel palliatieve zorg (kwalitatief kader) voor mbo, hbo, wo en bij- en nascholing.</a:t>
            </a:r>
          </a:p>
          <a:p>
            <a:endParaRPr lang="nl-NL" sz="1200" dirty="0"/>
          </a:p>
          <a:p>
            <a:r>
              <a:rPr lang="nl-NL" sz="1200" b="1" dirty="0"/>
              <a:t>Activiteiten:</a:t>
            </a:r>
          </a:p>
          <a:p>
            <a:endParaRPr lang="nl-NL" sz="1200" b="1" dirty="0"/>
          </a:p>
          <a:p>
            <a:pPr marL="171450" indent="-171450">
              <a:buFontTx/>
              <a:buChar char="-"/>
            </a:pPr>
            <a:r>
              <a:rPr lang="nl-NL" sz="1000" dirty="0"/>
              <a:t>Docentvaardigheden omschrijven (basis- en gevorderde kwaliteitseisen) a.d.h.v. inventarisatie en analyse beschikbare docentprofielen. </a:t>
            </a:r>
          </a:p>
          <a:p>
            <a:pPr marL="171450" indent="-171450">
              <a:buFontTx/>
              <a:buChar char="-"/>
            </a:pPr>
            <a:r>
              <a:rPr lang="nl-NL" sz="1000" dirty="0"/>
              <a:t>Inhoudelijke deskundigheid aansluiten op huidige competentie eisen zoals BKO (Basis Kwalificatie Onderwijs).</a:t>
            </a:r>
          </a:p>
          <a:p>
            <a:pPr marL="171450" indent="-171450">
              <a:buFontTx/>
              <a:buChar char="-"/>
            </a:pPr>
            <a:r>
              <a:rPr lang="nl-NL" sz="1000" dirty="0"/>
              <a:t>Docentkwalificaties aansluiten op BDB (Basis Didactische Bekwaamheid).</a:t>
            </a:r>
          </a:p>
          <a:p>
            <a:pPr marL="171450" indent="-171450">
              <a:buFontTx/>
              <a:buChar char="-"/>
            </a:pPr>
            <a:endParaRPr lang="nl-NL" sz="1000" dirty="0"/>
          </a:p>
          <a:p>
            <a:r>
              <a:rPr lang="nl-NL" sz="1200" b="1" dirty="0"/>
              <a:t>Vragen aan ambassadeurs:</a:t>
            </a:r>
          </a:p>
          <a:p>
            <a:r>
              <a:rPr lang="nl-NL" sz="1000" dirty="0"/>
              <a:t>- 2 experts/docenten voor MBO, HBO en WO niveau uit jullie </a:t>
            </a:r>
            <a:r>
              <a:rPr lang="nl-NL" sz="1000" dirty="0" smtClean="0"/>
              <a:t>netwerk: </a:t>
            </a:r>
            <a:r>
              <a:rPr lang="nl-NL" sz="1000" dirty="0" smtClean="0">
                <a:hlinkClick r:id="rId2"/>
              </a:rPr>
              <a:t>scholingpz@amsterdamumc.nl</a:t>
            </a:r>
            <a:r>
              <a:rPr lang="nl-NL" sz="1000" dirty="0" smtClean="0"/>
              <a:t> </a:t>
            </a:r>
            <a:endParaRPr lang="nl-NL" sz="1000" dirty="0"/>
          </a:p>
          <a:p>
            <a:pPr marL="171450" indent="-171450">
              <a:buFontTx/>
              <a:buChar char="-"/>
            </a:pPr>
            <a:endParaRPr lang="nl-NL" sz="1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</p:spPr>
        <p:txBody>
          <a:bodyPr/>
          <a:lstStyle>
            <a:lvl1pPr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r>
              <a:rPr lang="en-US" dirty="0"/>
              <a:t>10 </a:t>
            </a:r>
            <a:r>
              <a:rPr lang="en-US" dirty="0" err="1"/>
              <a:t>mei</a:t>
            </a:r>
            <a:r>
              <a:rPr lang="en-US" dirty="0"/>
              <a:t> 2022</a:t>
            </a:r>
          </a:p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fld id="{59893744-560F-7141-A907-D81F9C75B8A1}" type="slidenum">
              <a:rPr lang="en-US" dirty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00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333DAC-B97D-43C4-B5D7-9717C53418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4657" y="1296785"/>
            <a:ext cx="8313459" cy="4555982"/>
          </a:xfrm>
        </p:spPr>
        <p:txBody>
          <a:bodyPr/>
          <a:lstStyle/>
          <a:p>
            <a:r>
              <a:rPr lang="nl-NL" sz="1400" b="1" dirty="0"/>
              <a:t>Project 2: Professionalisering docenten</a:t>
            </a:r>
          </a:p>
          <a:p>
            <a:r>
              <a:rPr lang="nl-NL" sz="1400" b="1" dirty="0"/>
              <a:t>Projectleider: …</a:t>
            </a:r>
          </a:p>
          <a:p>
            <a:endParaRPr lang="nl-NL" sz="1400" b="1" dirty="0"/>
          </a:p>
          <a:p>
            <a:r>
              <a:rPr lang="nl-NL" sz="1200" b="1" dirty="0"/>
              <a:t>Doel: </a:t>
            </a:r>
          </a:p>
          <a:p>
            <a:r>
              <a:rPr lang="nl-NL" sz="1200" dirty="0"/>
              <a:t>Ontwikkelen en implementeren didactische en inhoudelijke docentenscholing onderwijs palliatieve zorg voor mbo, hbo, wo en bij- en nascholing.</a:t>
            </a:r>
          </a:p>
          <a:p>
            <a:endParaRPr lang="nl-NL" sz="1200" dirty="0"/>
          </a:p>
          <a:p>
            <a:r>
              <a:rPr lang="nl-NL" sz="1200" b="1" dirty="0"/>
              <a:t>Activiteiten:</a:t>
            </a:r>
          </a:p>
          <a:p>
            <a:pPr marL="171450" indent="-171450">
              <a:buFontTx/>
              <a:buChar char="-"/>
            </a:pPr>
            <a:r>
              <a:rPr lang="nl-NL" sz="1000" dirty="0"/>
              <a:t>Integreren onderwijs palliatieve zorg in lesprogramma’s van huidige docenten mbo, hbo en wo.</a:t>
            </a:r>
          </a:p>
          <a:p>
            <a:pPr marL="514350" lvl="1" indent="-171450">
              <a:buFontTx/>
              <a:buChar char="-"/>
            </a:pPr>
            <a:r>
              <a:rPr lang="nl-NL" sz="1000" dirty="0">
                <a:latin typeface="Trebuchet MS" charset="0"/>
              </a:rPr>
              <a:t>A.d.h.v. inventarisatie en analyse didactische en inhoudelijke docentscholingen.</a:t>
            </a:r>
          </a:p>
          <a:p>
            <a:pPr marL="514350" lvl="1" indent="-171450">
              <a:buFontTx/>
              <a:buChar char="-"/>
            </a:pPr>
            <a:r>
              <a:rPr lang="nl-NL" sz="1000" dirty="0">
                <a:latin typeface="Trebuchet MS" charset="0"/>
              </a:rPr>
              <a:t>Inventarisatie van bestaande evaluatielijsten om professionaliseringstraject te evalueren.</a:t>
            </a:r>
          </a:p>
          <a:p>
            <a:pPr marL="514350" lvl="1" indent="-171450">
              <a:buFontTx/>
              <a:buChar char="-"/>
            </a:pPr>
            <a:r>
              <a:rPr lang="nl-NL" sz="1000" dirty="0">
                <a:latin typeface="Trebuchet MS" charset="0"/>
              </a:rPr>
              <a:t>Ontwerp en doorontwikkeling van didactische docenttraining en evaluatie docenttraining.</a:t>
            </a:r>
          </a:p>
          <a:p>
            <a:pPr marL="171450" indent="-171450">
              <a:buFontTx/>
              <a:buChar char="-"/>
            </a:pPr>
            <a:r>
              <a:rPr lang="nl-NL" sz="1000" dirty="0"/>
              <a:t>Selectie van experts palliatieve zorg (arts, verpleegkundig specialist, verpleegkundig consulent) met weinig docentvaardigheden scholen voor mbo, hbo, wo en bij- en nascholing.</a:t>
            </a:r>
          </a:p>
          <a:p>
            <a:pPr marL="171450" indent="-171450">
              <a:buFontTx/>
              <a:buChar char="-"/>
            </a:pPr>
            <a:r>
              <a:rPr lang="nl-NL" sz="1000" dirty="0"/>
              <a:t>Selectie van experts palliatieve zorg met veel docentvaardigheden scholen tot train </a:t>
            </a:r>
            <a:r>
              <a:rPr lang="nl-NL" sz="1000" dirty="0" err="1"/>
              <a:t>the</a:t>
            </a:r>
            <a:r>
              <a:rPr lang="nl-NL" sz="1000" dirty="0"/>
              <a:t> trainer.</a:t>
            </a:r>
          </a:p>
          <a:p>
            <a:pPr marL="171450" indent="-171450">
              <a:buFontTx/>
              <a:buChar char="-"/>
            </a:pPr>
            <a:endParaRPr lang="nl-NL" sz="1000" dirty="0"/>
          </a:p>
          <a:p>
            <a:r>
              <a:rPr lang="nl-NL" sz="1200" b="1" dirty="0"/>
              <a:t>Vragen aan ambassadeurs:</a:t>
            </a:r>
          </a:p>
          <a:p>
            <a:pPr marL="171450" indent="-171450">
              <a:buFontTx/>
              <a:buChar char="-"/>
            </a:pPr>
            <a:r>
              <a:rPr lang="nl-NL" sz="1000" dirty="0" smtClean="0"/>
              <a:t>Suggesties </a:t>
            </a:r>
            <a:r>
              <a:rPr lang="nl-NL" sz="1000" dirty="0"/>
              <a:t>voor projectleider en experts uit jullie netwerk die een bijdrage willen leveren aan dit project</a:t>
            </a:r>
            <a:r>
              <a:rPr lang="nl-NL" sz="1000" dirty="0" smtClean="0"/>
              <a:t>. </a:t>
            </a:r>
            <a:r>
              <a:rPr lang="nl-NL" sz="1000" dirty="0" smtClean="0"/>
              <a:t>\</a:t>
            </a:r>
          </a:p>
          <a:p>
            <a:r>
              <a:rPr lang="nl-NL" sz="1000" dirty="0" smtClean="0">
                <a:hlinkClick r:id="rId2"/>
              </a:rPr>
              <a:t>scholingpz@amsterdamumc.nl</a:t>
            </a:r>
            <a:r>
              <a:rPr lang="nl-NL" sz="1000" dirty="0" smtClean="0"/>
              <a:t> </a:t>
            </a:r>
            <a:endParaRPr lang="nl-NL" sz="1000" dirty="0"/>
          </a:p>
          <a:p>
            <a:pPr marL="171450" indent="-171450">
              <a:buFontTx/>
              <a:buChar char="-"/>
            </a:pPr>
            <a:endParaRPr lang="nl-NL" sz="1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</p:spPr>
        <p:txBody>
          <a:bodyPr/>
          <a:lstStyle>
            <a:lvl1pPr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r>
              <a:rPr lang="en-US" dirty="0"/>
              <a:t>10 </a:t>
            </a:r>
            <a:r>
              <a:rPr lang="en-US" dirty="0" err="1"/>
              <a:t>mei</a:t>
            </a:r>
            <a:r>
              <a:rPr lang="en-US" dirty="0"/>
              <a:t> 2022</a:t>
            </a:r>
          </a:p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fld id="{59893744-560F-7141-A907-D81F9C75B8A1}" type="slidenum">
              <a:rPr lang="en-US" dirty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613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333DAC-B97D-43C4-B5D7-9717C53418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4657" y="1296785"/>
            <a:ext cx="8313459" cy="4555982"/>
          </a:xfrm>
        </p:spPr>
        <p:txBody>
          <a:bodyPr/>
          <a:lstStyle/>
          <a:p>
            <a:r>
              <a:rPr lang="nl-NL" sz="1400" b="1" dirty="0"/>
              <a:t>Project 3: Landelijke basiscursus palliatieve zorg bij ongeneeslijke kanker</a:t>
            </a:r>
          </a:p>
          <a:p>
            <a:r>
              <a:rPr lang="nl-NL" sz="1400" b="1" dirty="0"/>
              <a:t>Projectleider: …</a:t>
            </a:r>
          </a:p>
          <a:p>
            <a:endParaRPr lang="nl-NL" sz="1400" b="1" dirty="0"/>
          </a:p>
          <a:p>
            <a:r>
              <a:rPr lang="nl-NL" sz="1200" b="1" dirty="0"/>
              <a:t>Doel: </a:t>
            </a:r>
          </a:p>
          <a:p>
            <a:r>
              <a:rPr lang="nl-NL" sz="1200" dirty="0"/>
              <a:t>Ontwikkelen uniforme, landelijke scholing palliatieve zorg bij ongeneeslijke kanker.</a:t>
            </a:r>
          </a:p>
          <a:p>
            <a:endParaRPr lang="nl-NL" sz="1200" dirty="0"/>
          </a:p>
          <a:p>
            <a:r>
              <a:rPr lang="nl-NL" sz="1200" b="1" dirty="0"/>
              <a:t>Activiteiten:</a:t>
            </a:r>
          </a:p>
          <a:p>
            <a:pPr marL="171450" indent="-171450">
              <a:buFontTx/>
              <a:buChar char="-"/>
            </a:pPr>
            <a:r>
              <a:rPr lang="nl-NL" sz="1000" dirty="0"/>
              <a:t>Huidige (generalistische) zorgverleners breder scholen op basis </a:t>
            </a:r>
            <a:r>
              <a:rPr lang="nl-NL" sz="1000" dirty="0" smtClean="0"/>
              <a:t>en </a:t>
            </a:r>
            <a:r>
              <a:rPr lang="nl-NL" sz="1000" dirty="0"/>
              <a:t>gevorderden </a:t>
            </a:r>
            <a:r>
              <a:rPr lang="nl-NL" sz="1000" dirty="0" smtClean="0"/>
              <a:t>niveau.</a:t>
            </a:r>
            <a:endParaRPr lang="nl-NL" sz="1000" dirty="0"/>
          </a:p>
          <a:p>
            <a:pPr marL="514350" lvl="1" indent="-171450">
              <a:buFontTx/>
              <a:buChar char="-"/>
            </a:pPr>
            <a:r>
              <a:rPr lang="nl-NL" sz="1000" dirty="0">
                <a:latin typeface="Trebuchet MS" charset="0"/>
              </a:rPr>
              <a:t>A.d.h.v. inventarisatie aanbieders van basisscholingen palliatieve zorg (incl. pilot </a:t>
            </a:r>
            <a:r>
              <a:rPr lang="nl-NL" sz="1000" dirty="0" err="1">
                <a:latin typeface="Trebuchet MS" charset="0"/>
              </a:rPr>
              <a:t>Carend</a:t>
            </a:r>
            <a:r>
              <a:rPr lang="nl-NL" sz="1000" dirty="0">
                <a:latin typeface="Trebuchet MS" charset="0"/>
              </a:rPr>
              <a:t>).</a:t>
            </a:r>
          </a:p>
          <a:p>
            <a:pPr marL="514350" lvl="1" indent="-171450">
              <a:buFontTx/>
              <a:buChar char="-"/>
            </a:pPr>
            <a:r>
              <a:rPr lang="nl-NL" sz="1000" dirty="0">
                <a:latin typeface="Trebuchet MS" charset="0"/>
              </a:rPr>
              <a:t>Inventarisatie van bestaand opleidingsmateriaal.</a:t>
            </a:r>
          </a:p>
          <a:p>
            <a:pPr marL="514350" lvl="1" indent="-171450">
              <a:buFontTx/>
              <a:buChar char="-"/>
            </a:pPr>
            <a:r>
              <a:rPr lang="nl-NL" sz="1000" dirty="0">
                <a:latin typeface="Trebuchet MS" charset="0"/>
              </a:rPr>
              <a:t>Analyse en advies m.b.t. aanbieders en opleidingsmateriaal.</a:t>
            </a:r>
          </a:p>
          <a:p>
            <a:pPr marL="514350" lvl="1" indent="-171450">
              <a:buFontTx/>
              <a:buChar char="-"/>
            </a:pPr>
            <a:r>
              <a:rPr lang="nl-NL" sz="1000" dirty="0">
                <a:latin typeface="Trebuchet MS" charset="0"/>
              </a:rPr>
              <a:t>Selectie van aanbieders.</a:t>
            </a:r>
          </a:p>
          <a:p>
            <a:pPr marL="514350" lvl="1" indent="-171450">
              <a:buFontTx/>
              <a:buChar char="-"/>
            </a:pPr>
            <a:r>
              <a:rPr lang="nl-NL" sz="1000" dirty="0">
                <a:latin typeface="Trebuchet MS" charset="0"/>
              </a:rPr>
              <a:t>Opzetten evaluatiemethodiek t.b.v. basisscholingen (incl. pilot scholing palliatieve zorg voor verpleegkundigen door </a:t>
            </a:r>
            <a:r>
              <a:rPr lang="nl-NL" sz="1000" dirty="0" err="1">
                <a:latin typeface="Trebuchet MS" charset="0"/>
              </a:rPr>
              <a:t>Carend</a:t>
            </a:r>
            <a:r>
              <a:rPr lang="nl-NL" sz="1000" dirty="0">
                <a:latin typeface="Trebuchet MS" charset="0"/>
              </a:rPr>
              <a:t>).</a:t>
            </a:r>
          </a:p>
          <a:p>
            <a:pPr marL="857250" lvl="2" indent="-171450">
              <a:buFontTx/>
              <a:buChar char="-"/>
            </a:pPr>
            <a:r>
              <a:rPr lang="nl-NL" sz="1000" dirty="0">
                <a:latin typeface="Trebuchet MS" charset="0"/>
              </a:rPr>
              <a:t>Evaluatiemethodiek ook te gebruiken voor de landelijke basiscursus.</a:t>
            </a:r>
          </a:p>
          <a:p>
            <a:pPr marL="857250" lvl="2" indent="-171450">
              <a:buFontTx/>
              <a:buChar char="-"/>
            </a:pPr>
            <a:endParaRPr lang="nl-NL" sz="600" dirty="0">
              <a:latin typeface="Trebuchet MS" charset="0"/>
            </a:endParaRPr>
          </a:p>
          <a:p>
            <a:r>
              <a:rPr lang="nl-NL" sz="1200" b="1" dirty="0"/>
              <a:t>Vragen aan ambassadeurs:</a:t>
            </a:r>
          </a:p>
          <a:p>
            <a:pPr marL="171450" indent="-171450">
              <a:buFontTx/>
              <a:buChar char="-"/>
            </a:pPr>
            <a:r>
              <a:rPr lang="nl-NL" sz="1000" dirty="0" smtClean="0"/>
              <a:t>Suggesties </a:t>
            </a:r>
            <a:r>
              <a:rPr lang="nl-NL" sz="1000" dirty="0"/>
              <a:t>voor projectleider en experts uit jullie netwerk die een bijdrage willen leveren aan dit project. </a:t>
            </a:r>
            <a:endParaRPr lang="nl-NL" sz="1000" dirty="0"/>
          </a:p>
          <a:p>
            <a:r>
              <a:rPr lang="nl-NL" sz="1000" dirty="0" smtClean="0">
                <a:hlinkClick r:id="rId2"/>
              </a:rPr>
              <a:t>scholingpz@amsterdamumc.nl</a:t>
            </a:r>
            <a:r>
              <a:rPr lang="nl-NL" sz="1000" dirty="0" smtClean="0"/>
              <a:t> </a:t>
            </a:r>
            <a:endParaRPr lang="nl-NL" sz="1000" dirty="0"/>
          </a:p>
          <a:p>
            <a:pPr marL="171450" indent="-171450">
              <a:buFontTx/>
              <a:buChar char="-"/>
            </a:pPr>
            <a:endParaRPr lang="nl-NL" sz="10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</p:spPr>
        <p:txBody>
          <a:bodyPr/>
          <a:lstStyle>
            <a:lvl1pPr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r>
              <a:rPr lang="en-US" dirty="0"/>
              <a:t>10 </a:t>
            </a:r>
            <a:r>
              <a:rPr lang="en-US" dirty="0" err="1"/>
              <a:t>mei</a:t>
            </a:r>
            <a:r>
              <a:rPr lang="en-US" dirty="0"/>
              <a:t> 2022</a:t>
            </a:r>
          </a:p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 algn="r">
              <a:defRPr sz="1200" baseline="0">
                <a:solidFill>
                  <a:schemeClr val="bg1">
                    <a:lumMod val="65000"/>
                  </a:schemeClr>
                </a:solidFill>
                <a:latin typeface="Trebuchet MS" charset="0"/>
              </a:defRPr>
            </a:lvl1pPr>
          </a:lstStyle>
          <a:p>
            <a:fld id="{59893744-560F-7141-A907-D81F9C75B8A1}" type="slidenum">
              <a:rPr lang="en-US" dirty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65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Office-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Umc Academie PP 4.3" id="{839CF435-FD2E-4E6C-9EAA-A4C1E289F5F8}" vid="{2968E109-98BF-4376-9F91-BFA530C9451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VUmc Academie PP 4.3 (2)</Template>
  <TotalTime>605</TotalTime>
  <Words>381</Words>
  <Application>Microsoft Office PowerPoint</Application>
  <PresentationFormat>Diavoorstelling (4:3)</PresentationFormat>
  <Paragraphs>59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Trebuchet MS</vt:lpstr>
      <vt:lpstr>Kantoorthema</vt:lpstr>
      <vt:lpstr>Landelijk nascholingsprogramma palliatieve zorg voor zorgverleners bij ongeneeslijke kankerpatiënten</vt:lpstr>
      <vt:lpstr>Programma organogram  - looptijd: medio april 2022-december 2024 - bestaande uit een adviesraad, een klankbordgroep en 3 projecten - programmamanager: Johan Joosse en programmacoördinator: Christel Holwerda-Sluis</vt:lpstr>
      <vt:lpstr>PowerPoint-presentatie</vt:lpstr>
      <vt:lpstr>PowerPoint-presentatie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Bergsma, M.E. (Maddy)</dc:creator>
  <cp:lastModifiedBy>VNOB-0738</cp:lastModifiedBy>
  <cp:revision>15</cp:revision>
  <dcterms:created xsi:type="dcterms:W3CDTF">2022-03-14T09:17:12Z</dcterms:created>
  <dcterms:modified xsi:type="dcterms:W3CDTF">2022-05-10T19:33:22Z</dcterms:modified>
</cp:coreProperties>
</file>